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15" r:id="rId2"/>
    <p:sldMasterId id="2147483721" r:id="rId3"/>
  </p:sldMasterIdLst>
  <p:sldIdLst>
    <p:sldId id="256" r:id="rId4"/>
    <p:sldId id="275" r:id="rId5"/>
    <p:sldId id="274" r:id="rId6"/>
    <p:sldId id="278" r:id="rId7"/>
    <p:sldId id="259" r:id="rId8"/>
    <p:sldId id="260" r:id="rId9"/>
    <p:sldId id="261" r:id="rId10"/>
    <p:sldId id="262" r:id="rId11"/>
    <p:sldId id="264" r:id="rId12"/>
    <p:sldId id="263" r:id="rId13"/>
    <p:sldId id="276" r:id="rId14"/>
    <p:sldId id="265" r:id="rId15"/>
    <p:sldId id="266" r:id="rId16"/>
    <p:sldId id="267" r:id="rId17"/>
    <p:sldId id="268" r:id="rId18"/>
    <p:sldId id="270" r:id="rId19"/>
    <p:sldId id="269" r:id="rId20"/>
    <p:sldId id="277" r:id="rId21"/>
    <p:sldId id="271" r:id="rId22"/>
    <p:sldId id="272" r:id="rId23"/>
    <p:sldId id="273" r:id="rId24"/>
  </p:sldIdLst>
  <p:sldSz cx="12479338" cy="70199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1" userDrawn="1">
          <p15:clr>
            <a:srgbClr val="A4A3A4"/>
          </p15:clr>
        </p15:guide>
        <p15:guide id="2" pos="39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F54"/>
    <a:srgbClr val="65656D"/>
    <a:srgbClr val="4619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396" y="102"/>
      </p:cViewPr>
      <p:guideLst>
        <p:guide orient="horz" pos="2211"/>
        <p:guide pos="39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762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47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26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677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Títul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9976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o e Títul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962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o e Títul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644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o e Títul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645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o e Títul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6503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o e Títul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285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24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89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61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74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31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3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8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92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75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37" r:id="rId2"/>
    <p:sldLayoutId id="2147483711" r:id="rId3"/>
    <p:sldLayoutId id="2147483712" r:id="rId4"/>
    <p:sldLayoutId id="2147483713" r:id="rId5"/>
    <p:sldLayoutId id="2147483714" r:id="rId6"/>
  </p:sldLayoutIdLst>
  <p:txStyles>
    <p:titleStyle>
      <a:lvl1pPr algn="l" defTabSz="935980" rtl="0" eaLnBrk="1" latinLnBrk="0" hangingPunct="1">
        <a:lnSpc>
          <a:spcPct val="90000"/>
        </a:lnSpc>
        <a:spcBef>
          <a:spcPct val="0"/>
        </a:spcBef>
        <a:buNone/>
        <a:defRPr sz="45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995" indent="-233995" algn="l" defTabSz="935980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2866" kern="1200">
          <a:solidFill>
            <a:schemeClr val="tx1"/>
          </a:solidFill>
          <a:latin typeface="+mn-lt"/>
          <a:ea typeface="+mn-ea"/>
          <a:cs typeface="+mn-cs"/>
        </a:defRPr>
      </a:lvl1pPr>
      <a:lvl2pPr marL="701985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2pPr>
      <a:lvl3pPr marL="1169975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3pPr>
      <a:lvl4pPr marL="1637965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2105955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573945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3041934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509924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977914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67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38" r:id="rId2"/>
    <p:sldLayoutId id="2147483717" r:id="rId3"/>
    <p:sldLayoutId id="2147483718" r:id="rId4"/>
    <p:sldLayoutId id="2147483719" r:id="rId5"/>
    <p:sldLayoutId id="214748372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12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9" r:id="rId2"/>
    <p:sldLayoutId id="2147483733" r:id="rId3"/>
    <p:sldLayoutId id="2147483734" r:id="rId4"/>
    <p:sldLayoutId id="2147483735" r:id="rId5"/>
    <p:sldLayoutId id="214748373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F272CA6-C266-451E-B986-D69D94CF34E0}"/>
              </a:ext>
            </a:extLst>
          </p:cNvPr>
          <p:cNvSpPr txBox="1"/>
          <p:nvPr/>
        </p:nvSpPr>
        <p:spPr>
          <a:xfrm>
            <a:off x="3197543" y="3149600"/>
            <a:ext cx="6085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cap="all" dirty="0">
                <a:solidFill>
                  <a:srgbClr val="46195E"/>
                </a:solidFill>
              </a:rPr>
              <a:t>Título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DFB7E31-6A2A-4E6E-B402-ACC076C9B7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796" y="6110243"/>
            <a:ext cx="1161804" cy="53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38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87FB2EE-D300-4EF6-96A7-79958D0692AF}"/>
              </a:ext>
            </a:extLst>
          </p:cNvPr>
          <p:cNvSpPr txBox="1"/>
          <p:nvPr/>
        </p:nvSpPr>
        <p:spPr>
          <a:xfrm>
            <a:off x="2123440" y="650240"/>
            <a:ext cx="979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1AB45BA-D388-4558-8BB0-EDB49B234D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796" y="6110243"/>
            <a:ext cx="1161804" cy="53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6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9669B15-3B89-4DA7-B2B7-BFA70E030EEE}"/>
              </a:ext>
            </a:extLst>
          </p:cNvPr>
          <p:cNvSpPr txBox="1"/>
          <p:nvPr/>
        </p:nvSpPr>
        <p:spPr>
          <a:xfrm>
            <a:off x="762000" y="457200"/>
            <a:ext cx="1010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65656D"/>
                </a:solidFill>
              </a:rPr>
              <a:t>SUBTÍTULO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97B5D31-F9D7-44E3-A4CB-ADB8A4421C66}"/>
              </a:ext>
            </a:extLst>
          </p:cNvPr>
          <p:cNvSpPr txBox="1"/>
          <p:nvPr/>
        </p:nvSpPr>
        <p:spPr>
          <a:xfrm>
            <a:off x="762000" y="1239520"/>
            <a:ext cx="979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6EBB341-6A17-4886-B756-8D6A038BC8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796" y="6110243"/>
            <a:ext cx="1161804" cy="53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349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CB3CAC1-1D35-4447-9D08-932936B402A4}"/>
              </a:ext>
            </a:extLst>
          </p:cNvPr>
          <p:cNvSpPr txBox="1"/>
          <p:nvPr/>
        </p:nvSpPr>
        <p:spPr>
          <a:xfrm>
            <a:off x="2529840" y="457200"/>
            <a:ext cx="9591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65656D"/>
                </a:solidFill>
              </a:rPr>
              <a:t>SUBTÍTULO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F792945-726C-4A64-ACE4-81E14AD429A7}"/>
              </a:ext>
            </a:extLst>
          </p:cNvPr>
          <p:cNvSpPr txBox="1"/>
          <p:nvPr/>
        </p:nvSpPr>
        <p:spPr>
          <a:xfrm>
            <a:off x="2529840" y="1239520"/>
            <a:ext cx="959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C0E2D2C-7AE7-468C-9FE3-FD89E86E94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796" y="6110243"/>
            <a:ext cx="1161804" cy="53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46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665232B-C7D4-4592-AD35-D84953DF3CE0}"/>
              </a:ext>
            </a:extLst>
          </p:cNvPr>
          <p:cNvSpPr txBox="1"/>
          <p:nvPr/>
        </p:nvSpPr>
        <p:spPr>
          <a:xfrm>
            <a:off x="812800" y="457200"/>
            <a:ext cx="9591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65656D"/>
                </a:solidFill>
              </a:rPr>
              <a:t>SUBTÍTULO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5F6794F-807B-4B69-9694-C0BE99AC0E33}"/>
              </a:ext>
            </a:extLst>
          </p:cNvPr>
          <p:cNvSpPr txBox="1"/>
          <p:nvPr/>
        </p:nvSpPr>
        <p:spPr>
          <a:xfrm>
            <a:off x="812800" y="1239520"/>
            <a:ext cx="959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E3510E2-ABDD-4407-B36F-5FD1B2678F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796" y="6110243"/>
            <a:ext cx="1161804" cy="53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21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B8D1E68-10F2-4725-8C44-CE91C4198153}"/>
              </a:ext>
            </a:extLst>
          </p:cNvPr>
          <p:cNvSpPr txBox="1"/>
          <p:nvPr/>
        </p:nvSpPr>
        <p:spPr>
          <a:xfrm>
            <a:off x="3014663" y="3728720"/>
            <a:ext cx="6085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65656D"/>
                </a:solidFill>
              </a:rPr>
              <a:t>Obrigado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107609F-1CE1-4931-BD03-FE3971DC5E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796" y="6110243"/>
            <a:ext cx="1161804" cy="53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39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E0CBF62-75EC-457C-828C-C0C9290562BD}"/>
              </a:ext>
            </a:extLst>
          </p:cNvPr>
          <p:cNvSpPr txBox="1"/>
          <p:nvPr/>
        </p:nvSpPr>
        <p:spPr>
          <a:xfrm>
            <a:off x="3197543" y="3149600"/>
            <a:ext cx="6085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cap="all" dirty="0">
                <a:solidFill>
                  <a:srgbClr val="035F54"/>
                </a:solidFill>
              </a:rPr>
              <a:t>Título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BF506CD-E0CC-4940-AE09-2309DC6610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796" y="6110243"/>
            <a:ext cx="1161804" cy="53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90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3344FEF-9ECE-4942-B4F9-4A5F9D51A6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796" y="6110243"/>
            <a:ext cx="1161804" cy="53319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3B29E12-E8D9-4459-AD71-35F5E04AEC5E}"/>
              </a:ext>
            </a:extLst>
          </p:cNvPr>
          <p:cNvSpPr txBox="1"/>
          <p:nvPr/>
        </p:nvSpPr>
        <p:spPr>
          <a:xfrm>
            <a:off x="762000" y="457200"/>
            <a:ext cx="1010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35F54"/>
                </a:solidFill>
              </a:rPr>
              <a:t>IDENTIDADE CORPORATIVA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865466E-C4D9-4846-8C45-CE3381839C6D}"/>
              </a:ext>
            </a:extLst>
          </p:cNvPr>
          <p:cNvSpPr txBox="1"/>
          <p:nvPr/>
        </p:nvSpPr>
        <p:spPr>
          <a:xfrm>
            <a:off x="762000" y="1239520"/>
            <a:ext cx="9794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35F54"/>
                </a:solidFill>
                <a:latin typeface="Trebuchet MS" panose="020B0603020202020204" pitchFamily="34" charset="0"/>
              </a:rPr>
              <a:t>A Política da Qualidade é composta pela Identidade Corporativa: Propósito, Visão e Valores.</a:t>
            </a:r>
          </a:p>
          <a:p>
            <a:endParaRPr lang="pt-BR" sz="1200" dirty="0">
              <a:solidFill>
                <a:srgbClr val="035F54"/>
              </a:solidFill>
              <a:latin typeface="Trebuchet MS" panose="020B0603020202020204" pitchFamily="34" charset="0"/>
            </a:endParaRPr>
          </a:p>
          <a:p>
            <a:r>
              <a:rPr lang="pt-BR" b="1" dirty="0">
                <a:solidFill>
                  <a:srgbClr val="035F54"/>
                </a:solidFill>
                <a:latin typeface="Trebuchet MS" panose="020B0603020202020204" pitchFamily="34" charset="0"/>
              </a:rPr>
              <a:t>NOSSO PROPÓSITO</a:t>
            </a:r>
          </a:p>
          <a:p>
            <a:r>
              <a:rPr lang="pt-BR" sz="1200" dirty="0">
                <a:solidFill>
                  <a:srgbClr val="035F54"/>
                </a:solidFill>
                <a:latin typeface="Trebuchet MS" panose="020B0603020202020204" pitchFamily="34" charset="0"/>
              </a:rPr>
              <a:t>Cuidar da saúde do cliente como operadora nacional, representando, fortalecendo, apoiando e integrando o Sistema Unimed.</a:t>
            </a:r>
          </a:p>
          <a:p>
            <a:endParaRPr lang="pt-BR" sz="1200" dirty="0">
              <a:solidFill>
                <a:srgbClr val="035F54"/>
              </a:solidFill>
              <a:latin typeface="Trebuchet MS" panose="020B0603020202020204" pitchFamily="34" charset="0"/>
            </a:endParaRPr>
          </a:p>
          <a:p>
            <a:r>
              <a:rPr lang="pt-BR" b="1" dirty="0">
                <a:solidFill>
                  <a:srgbClr val="035F54"/>
                </a:solidFill>
                <a:latin typeface="Trebuchet MS" panose="020B0603020202020204" pitchFamily="34" charset="0"/>
              </a:rPr>
              <a:t>NOSSA VISÃO DE FUTURO</a:t>
            </a:r>
          </a:p>
          <a:p>
            <a:r>
              <a:rPr lang="pt-BR" sz="1200" dirty="0">
                <a:solidFill>
                  <a:srgbClr val="035F54"/>
                </a:solidFill>
                <a:latin typeface="Trebuchet MS" panose="020B0603020202020204" pitchFamily="34" charset="0"/>
              </a:rPr>
              <a:t>Ser referência no mercado de saúde suplementar e gerar valor para as sócias.</a:t>
            </a:r>
          </a:p>
          <a:p>
            <a:endParaRPr lang="pt-BR" sz="1200" dirty="0">
              <a:solidFill>
                <a:srgbClr val="035F54"/>
              </a:solidFill>
              <a:latin typeface="Trebuchet MS" panose="020B0603020202020204" pitchFamily="34" charset="0"/>
            </a:endParaRPr>
          </a:p>
          <a:p>
            <a:r>
              <a:rPr lang="pt-BR" b="1" dirty="0">
                <a:solidFill>
                  <a:srgbClr val="035F54"/>
                </a:solidFill>
                <a:latin typeface="Trebuchet MS" panose="020B0603020202020204" pitchFamily="34" charset="0"/>
              </a:rPr>
              <a:t>NOSSOS VALORES</a:t>
            </a:r>
          </a:p>
          <a:p>
            <a:endParaRPr lang="pt-BR" dirty="0">
              <a:solidFill>
                <a:srgbClr val="035F54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EED03CA-F79B-45B2-BE8D-B064240DB9A5}"/>
              </a:ext>
            </a:extLst>
          </p:cNvPr>
          <p:cNvSpPr txBox="1"/>
          <p:nvPr/>
        </p:nvSpPr>
        <p:spPr>
          <a:xfrm>
            <a:off x="762000" y="3140309"/>
            <a:ext cx="3235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35F54"/>
                </a:solidFill>
                <a:latin typeface="Trebuchet MS" panose="020B0603020202020204" pitchFamily="34" charset="0"/>
              </a:rPr>
              <a:t>Cooperação</a:t>
            </a:r>
          </a:p>
          <a:p>
            <a:r>
              <a:rPr lang="pt-BR" sz="1200" dirty="0">
                <a:solidFill>
                  <a:srgbClr val="035F54"/>
                </a:solidFill>
                <a:latin typeface="Trebuchet MS" panose="020B0603020202020204" pitchFamily="34" charset="0"/>
              </a:rPr>
              <a:t>Promover a </a:t>
            </a:r>
            <a:r>
              <a:rPr lang="pt-BR" sz="1200" dirty="0" err="1">
                <a:solidFill>
                  <a:srgbClr val="035F54"/>
                </a:solidFill>
                <a:latin typeface="Trebuchet MS" panose="020B0603020202020204" pitchFamily="34" charset="0"/>
              </a:rPr>
              <a:t>intercooperação</a:t>
            </a:r>
            <a:r>
              <a:rPr lang="pt-BR" sz="1200" dirty="0">
                <a:solidFill>
                  <a:srgbClr val="035F54"/>
                </a:solidFill>
                <a:latin typeface="Trebuchet MS" panose="020B0603020202020204" pitchFamily="34" charset="0"/>
              </a:rPr>
              <a:t> e integração</a:t>
            </a:r>
          </a:p>
          <a:p>
            <a:r>
              <a:rPr lang="pt-BR" sz="1200" dirty="0">
                <a:solidFill>
                  <a:srgbClr val="035F54"/>
                </a:solidFill>
                <a:latin typeface="Trebuchet MS" panose="020B0603020202020204" pitchFamily="34" charset="0"/>
              </a:rPr>
              <a:t>entre as áreas, colaboradores e singulares</a:t>
            </a:r>
          </a:p>
          <a:p>
            <a:r>
              <a:rPr lang="pt-BR" sz="1200" dirty="0">
                <a:solidFill>
                  <a:srgbClr val="035F54"/>
                </a:solidFill>
                <a:latin typeface="Trebuchet MS" panose="020B0603020202020204" pitchFamily="34" charset="0"/>
              </a:rPr>
              <a:t>sócias e não sócias, concedendo o apoio</a:t>
            </a:r>
          </a:p>
          <a:p>
            <a:r>
              <a:rPr lang="pt-BR" sz="1200" dirty="0">
                <a:solidFill>
                  <a:srgbClr val="035F54"/>
                </a:solidFill>
                <a:latin typeface="Trebuchet MS" panose="020B0603020202020204" pitchFamily="34" charset="0"/>
              </a:rPr>
              <a:t>necessário a fim de unificar e fortalecer</a:t>
            </a:r>
          </a:p>
          <a:p>
            <a:r>
              <a:rPr lang="pt-BR" sz="1200" dirty="0">
                <a:solidFill>
                  <a:srgbClr val="035F54"/>
                </a:solidFill>
                <a:latin typeface="Trebuchet MS" panose="020B0603020202020204" pitchFamily="34" charset="0"/>
              </a:rPr>
              <a:t>o Sistema Unimed.</a:t>
            </a:r>
          </a:p>
          <a:p>
            <a:endParaRPr lang="pt-BR" sz="1200" b="1" dirty="0">
              <a:solidFill>
                <a:srgbClr val="035F54"/>
              </a:solidFill>
              <a:latin typeface="Trebuchet MS" panose="020B0603020202020204" pitchFamily="34" charset="0"/>
            </a:endParaRPr>
          </a:p>
          <a:p>
            <a:r>
              <a:rPr lang="pt-BR" sz="1400" b="1" dirty="0">
                <a:solidFill>
                  <a:srgbClr val="035F54"/>
                </a:solidFill>
                <a:latin typeface="Trebuchet MS" panose="020B0603020202020204" pitchFamily="34" charset="0"/>
              </a:rPr>
              <a:t>Ética</a:t>
            </a:r>
          </a:p>
          <a:p>
            <a:r>
              <a:rPr lang="pt-BR" sz="1200" dirty="0">
                <a:solidFill>
                  <a:srgbClr val="035F54"/>
                </a:solidFill>
                <a:latin typeface="Trebuchet MS" panose="020B0603020202020204" pitchFamily="34" charset="0"/>
              </a:rPr>
              <a:t>Operar com transparência em todas as</a:t>
            </a:r>
          </a:p>
          <a:p>
            <a:r>
              <a:rPr lang="pt-BR" sz="1200" dirty="0">
                <a:solidFill>
                  <a:srgbClr val="035F54"/>
                </a:solidFill>
                <a:latin typeface="Trebuchet MS" panose="020B0603020202020204" pitchFamily="34" charset="0"/>
              </a:rPr>
              <a:t>esferas, sempre fundamentados pelas</a:t>
            </a:r>
          </a:p>
          <a:p>
            <a:r>
              <a:rPr lang="pt-BR" sz="1200" dirty="0">
                <a:solidFill>
                  <a:srgbClr val="035F54"/>
                </a:solidFill>
                <a:latin typeface="Trebuchet MS" panose="020B0603020202020204" pitchFamily="34" charset="0"/>
              </a:rPr>
              <a:t>melhores práticas de governança</a:t>
            </a:r>
          </a:p>
          <a:p>
            <a:r>
              <a:rPr lang="pt-BR" sz="1200" dirty="0">
                <a:solidFill>
                  <a:srgbClr val="035F54"/>
                </a:solidFill>
                <a:latin typeface="Trebuchet MS" panose="020B0603020202020204" pitchFamily="34" charset="0"/>
              </a:rPr>
              <a:t>corporativa.</a:t>
            </a:r>
            <a:endParaRPr lang="pt-BR" dirty="0">
              <a:solidFill>
                <a:srgbClr val="035F54"/>
              </a:solidFill>
              <a:latin typeface="Trebuchet MS" panose="020B0603020202020204" pitchFamily="34" charset="0"/>
            </a:endParaRPr>
          </a:p>
          <a:p>
            <a:endParaRPr lang="pt-BR" dirty="0">
              <a:solidFill>
                <a:srgbClr val="035F54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CBBB145-36BC-4611-A946-8B81551C43C0}"/>
              </a:ext>
            </a:extLst>
          </p:cNvPr>
          <p:cNvSpPr txBox="1"/>
          <p:nvPr/>
        </p:nvSpPr>
        <p:spPr>
          <a:xfrm>
            <a:off x="4391249" y="3132805"/>
            <a:ext cx="3235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35F54"/>
                </a:solidFill>
                <a:latin typeface="Trebuchet MS" panose="020B0603020202020204" pitchFamily="34" charset="0"/>
              </a:rPr>
              <a:t>Compromisso com os clientes</a:t>
            </a:r>
          </a:p>
          <a:p>
            <a:r>
              <a:rPr lang="pt-BR" sz="1200" dirty="0">
                <a:solidFill>
                  <a:srgbClr val="035F54"/>
                </a:solidFill>
                <a:latin typeface="Trebuchet MS" panose="020B0603020202020204" pitchFamily="34" charset="0"/>
              </a:rPr>
              <a:t>Proporcionar qualidade de vida aos nossos clientes, por meio do cuidado e promoção da saúde com base em uma relação de respeito, empatia e confiança.</a:t>
            </a:r>
          </a:p>
          <a:p>
            <a:endParaRPr lang="pt-BR" sz="1200" b="1" dirty="0">
              <a:solidFill>
                <a:srgbClr val="035F54"/>
              </a:solidFill>
              <a:latin typeface="Trebuchet MS" panose="020B0603020202020204" pitchFamily="34" charset="0"/>
            </a:endParaRPr>
          </a:p>
          <a:p>
            <a:endParaRPr lang="pt-BR" sz="1400" b="1" dirty="0">
              <a:solidFill>
                <a:srgbClr val="035F54"/>
              </a:solidFill>
              <a:latin typeface="Trebuchet MS" panose="020B0603020202020204" pitchFamily="34" charset="0"/>
            </a:endParaRPr>
          </a:p>
          <a:p>
            <a:r>
              <a:rPr lang="pt-BR" sz="1400" b="1" dirty="0">
                <a:solidFill>
                  <a:srgbClr val="035F54"/>
                </a:solidFill>
                <a:latin typeface="Trebuchet MS" panose="020B0603020202020204" pitchFamily="34" charset="0"/>
              </a:rPr>
              <a:t>Sustentabilidade</a:t>
            </a:r>
          </a:p>
          <a:p>
            <a:r>
              <a:rPr lang="pt-BR" sz="1200" dirty="0">
                <a:solidFill>
                  <a:srgbClr val="035F54"/>
                </a:solidFill>
                <a:latin typeface="Trebuchet MS" panose="020B0603020202020204" pitchFamily="34" charset="0"/>
              </a:rPr>
              <a:t>Atuar com foco em resultados positivos, visando à perenidade do negócio e contribuição para o desenvolvimento da sociedade e preservação do meio ambiente.</a:t>
            </a:r>
            <a:endParaRPr lang="pt-BR" dirty="0">
              <a:solidFill>
                <a:srgbClr val="035F54"/>
              </a:solidFill>
              <a:latin typeface="Trebuchet MS" panose="020B0603020202020204" pitchFamily="34" charset="0"/>
            </a:endParaRPr>
          </a:p>
          <a:p>
            <a:endParaRPr lang="pt-BR" dirty="0">
              <a:solidFill>
                <a:srgbClr val="035F54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4E1DD41-B61F-4ED2-8BF3-7A908C1602D5}"/>
              </a:ext>
            </a:extLst>
          </p:cNvPr>
          <p:cNvSpPr txBox="1"/>
          <p:nvPr/>
        </p:nvSpPr>
        <p:spPr>
          <a:xfrm>
            <a:off x="8177395" y="3128853"/>
            <a:ext cx="3235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35F54"/>
                </a:solidFill>
                <a:latin typeface="Trebuchet MS" panose="020B0603020202020204" pitchFamily="34" charset="0"/>
              </a:rPr>
              <a:t>Inovação</a:t>
            </a:r>
          </a:p>
          <a:p>
            <a:r>
              <a:rPr lang="pt-BR" sz="1200" dirty="0">
                <a:solidFill>
                  <a:srgbClr val="035F54"/>
                </a:solidFill>
                <a:latin typeface="Trebuchet MS" panose="020B0603020202020204" pitchFamily="34" charset="0"/>
              </a:rPr>
              <a:t>Facilitar a experiência dos beneficiários e o relacionamento com toda a cadeia suplementar, fomentando a conveniência, conexão entre as pessoas e melhoria contínua dos processos.</a:t>
            </a:r>
            <a:endParaRPr lang="pt-BR" sz="1200" b="1" dirty="0">
              <a:solidFill>
                <a:srgbClr val="035F54"/>
              </a:solidFill>
              <a:latin typeface="Trebuchet MS" panose="020B0603020202020204" pitchFamily="34" charset="0"/>
            </a:endParaRPr>
          </a:p>
          <a:p>
            <a:endParaRPr lang="pt-BR" sz="1400" b="1" dirty="0">
              <a:solidFill>
                <a:srgbClr val="035F54"/>
              </a:solidFill>
              <a:latin typeface="Trebuchet MS" panose="020B0603020202020204" pitchFamily="34" charset="0"/>
            </a:endParaRPr>
          </a:p>
          <a:p>
            <a:r>
              <a:rPr lang="pt-BR" sz="1400" b="1" dirty="0">
                <a:solidFill>
                  <a:srgbClr val="035F54"/>
                </a:solidFill>
                <a:latin typeface="Trebuchet MS" panose="020B0603020202020204" pitchFamily="34" charset="0"/>
              </a:rPr>
              <a:t>Respeito aos colaboradores</a:t>
            </a:r>
          </a:p>
          <a:p>
            <a:r>
              <a:rPr lang="pt-BR" sz="1200" dirty="0">
                <a:solidFill>
                  <a:srgbClr val="035F54"/>
                </a:solidFill>
                <a:latin typeface="Trebuchet MS" panose="020B0603020202020204" pitchFamily="34" charset="0"/>
              </a:rPr>
              <a:t>Inspirar e promover o bem-estar dos nossos colaboradores, respeitando a diversidade e individualidade com foco no constante desenvolvimento humano.</a:t>
            </a:r>
            <a:endParaRPr lang="pt-BR" dirty="0">
              <a:solidFill>
                <a:srgbClr val="035F54"/>
              </a:solidFill>
              <a:latin typeface="Trebuchet MS" panose="020B0603020202020204" pitchFamily="34" charset="0"/>
            </a:endParaRPr>
          </a:p>
          <a:p>
            <a:endParaRPr lang="pt-BR" dirty="0">
              <a:solidFill>
                <a:srgbClr val="035F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068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B075BB6-952D-4C15-9040-20DC21A113D6}"/>
              </a:ext>
            </a:extLst>
          </p:cNvPr>
          <p:cNvSpPr txBox="1"/>
          <p:nvPr/>
        </p:nvSpPr>
        <p:spPr>
          <a:xfrm>
            <a:off x="2123440" y="650240"/>
            <a:ext cx="979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C791A67-3738-498B-9DE1-2EED0A7958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796" y="6110243"/>
            <a:ext cx="1161804" cy="53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16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E685928-49CC-4808-9603-E76845DDD988}"/>
              </a:ext>
            </a:extLst>
          </p:cNvPr>
          <p:cNvSpPr txBox="1"/>
          <p:nvPr/>
        </p:nvSpPr>
        <p:spPr>
          <a:xfrm>
            <a:off x="762000" y="457200"/>
            <a:ext cx="1010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35F54"/>
                </a:solidFill>
              </a:rPr>
              <a:t>SUBTÍTULO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8CF3090-A353-44F0-9DCE-684074FE1EFB}"/>
              </a:ext>
            </a:extLst>
          </p:cNvPr>
          <p:cNvSpPr txBox="1"/>
          <p:nvPr/>
        </p:nvSpPr>
        <p:spPr>
          <a:xfrm>
            <a:off x="762000" y="1239520"/>
            <a:ext cx="979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3344FEF-9ECE-4942-B4F9-4A5F9D51A6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796" y="6110243"/>
            <a:ext cx="1161804" cy="53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86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2A8221A-0DB3-4179-A779-7176BB73B58F}"/>
              </a:ext>
            </a:extLst>
          </p:cNvPr>
          <p:cNvSpPr txBox="1"/>
          <p:nvPr/>
        </p:nvSpPr>
        <p:spPr>
          <a:xfrm>
            <a:off x="2529840" y="457200"/>
            <a:ext cx="9591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35F54"/>
                </a:solidFill>
              </a:rPr>
              <a:t>SUBTÍTULO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C7473EF-59B9-4D60-8D28-C14CC01A3B9F}"/>
              </a:ext>
            </a:extLst>
          </p:cNvPr>
          <p:cNvSpPr txBox="1"/>
          <p:nvPr/>
        </p:nvSpPr>
        <p:spPr>
          <a:xfrm>
            <a:off x="2529840" y="1239520"/>
            <a:ext cx="959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3206CF2-1E20-4401-9512-3556A2975A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796" y="6110243"/>
            <a:ext cx="1161804" cy="53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82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2AAD35-E95E-46FF-A0C7-A22ABD4AB309}"/>
              </a:ext>
            </a:extLst>
          </p:cNvPr>
          <p:cNvSpPr txBox="1"/>
          <p:nvPr/>
        </p:nvSpPr>
        <p:spPr>
          <a:xfrm>
            <a:off x="762000" y="457200"/>
            <a:ext cx="1010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46195E"/>
                </a:solidFill>
              </a:rPr>
              <a:t>IDENTIDADE CORPORATIVA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E982F28-B102-4C32-86D0-E33DE00BF8CA}"/>
              </a:ext>
            </a:extLst>
          </p:cNvPr>
          <p:cNvSpPr txBox="1"/>
          <p:nvPr/>
        </p:nvSpPr>
        <p:spPr>
          <a:xfrm>
            <a:off x="762000" y="1239520"/>
            <a:ext cx="9794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46195E"/>
                </a:solidFill>
                <a:latin typeface="Trebuchet MS" panose="020B0603020202020204" pitchFamily="34" charset="0"/>
              </a:rPr>
              <a:t>A Política da Qualidade é composta pela Identidade Corporativa: Propósito, Visão e Valores.</a:t>
            </a:r>
          </a:p>
          <a:p>
            <a:endParaRPr lang="pt-BR" sz="1200" dirty="0">
              <a:solidFill>
                <a:srgbClr val="46195E"/>
              </a:solidFill>
              <a:latin typeface="Trebuchet MS" panose="020B0603020202020204" pitchFamily="34" charset="0"/>
            </a:endParaRPr>
          </a:p>
          <a:p>
            <a:r>
              <a:rPr lang="pt-BR" b="1" dirty="0">
                <a:solidFill>
                  <a:srgbClr val="46195E"/>
                </a:solidFill>
                <a:latin typeface="Trebuchet MS" panose="020B0603020202020204" pitchFamily="34" charset="0"/>
              </a:rPr>
              <a:t>NOSSO PROPÓSITO</a:t>
            </a:r>
          </a:p>
          <a:p>
            <a:r>
              <a:rPr lang="pt-BR" sz="1200" dirty="0">
                <a:solidFill>
                  <a:srgbClr val="46195E"/>
                </a:solidFill>
                <a:latin typeface="Trebuchet MS" panose="020B0603020202020204" pitchFamily="34" charset="0"/>
              </a:rPr>
              <a:t>Cuidar da saúde do cliente como operadora nacional, representando, fortalecendo, apoiando e integrando o Sistema Unimed.</a:t>
            </a:r>
          </a:p>
          <a:p>
            <a:endParaRPr lang="pt-BR" sz="1200" dirty="0">
              <a:solidFill>
                <a:srgbClr val="46195E"/>
              </a:solidFill>
              <a:latin typeface="Trebuchet MS" panose="020B0603020202020204" pitchFamily="34" charset="0"/>
            </a:endParaRPr>
          </a:p>
          <a:p>
            <a:r>
              <a:rPr lang="pt-BR" b="1" dirty="0">
                <a:solidFill>
                  <a:srgbClr val="46195E"/>
                </a:solidFill>
                <a:latin typeface="Trebuchet MS" panose="020B0603020202020204" pitchFamily="34" charset="0"/>
              </a:rPr>
              <a:t>NOSSA VISÃO DE FUTURO</a:t>
            </a:r>
          </a:p>
          <a:p>
            <a:r>
              <a:rPr lang="pt-BR" sz="1200" dirty="0">
                <a:solidFill>
                  <a:srgbClr val="46195E"/>
                </a:solidFill>
                <a:latin typeface="Trebuchet MS" panose="020B0603020202020204" pitchFamily="34" charset="0"/>
              </a:rPr>
              <a:t>Ser referência no mercado de saúde suplementar e gerar valor para as sócias.</a:t>
            </a:r>
          </a:p>
          <a:p>
            <a:endParaRPr lang="pt-BR" sz="1200" dirty="0">
              <a:solidFill>
                <a:srgbClr val="46195E"/>
              </a:solidFill>
              <a:latin typeface="Trebuchet MS" panose="020B0603020202020204" pitchFamily="34" charset="0"/>
            </a:endParaRPr>
          </a:p>
          <a:p>
            <a:r>
              <a:rPr lang="pt-BR" b="1" dirty="0">
                <a:solidFill>
                  <a:srgbClr val="46195E"/>
                </a:solidFill>
                <a:latin typeface="Trebuchet MS" panose="020B0603020202020204" pitchFamily="34" charset="0"/>
              </a:rPr>
              <a:t>NOSSOS VALORES</a:t>
            </a:r>
          </a:p>
          <a:p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5900243-9F17-4827-98F3-951E3EB365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796" y="6110243"/>
            <a:ext cx="1161804" cy="53319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113D47F-DE3A-48BF-BFC4-F0FF8809B745}"/>
              </a:ext>
            </a:extLst>
          </p:cNvPr>
          <p:cNvSpPr txBox="1"/>
          <p:nvPr/>
        </p:nvSpPr>
        <p:spPr>
          <a:xfrm>
            <a:off x="762000" y="3131600"/>
            <a:ext cx="3235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46195E"/>
                </a:solidFill>
                <a:latin typeface="Trebuchet MS" panose="020B0603020202020204" pitchFamily="34" charset="0"/>
              </a:rPr>
              <a:t>Cooperação</a:t>
            </a:r>
          </a:p>
          <a:p>
            <a:r>
              <a:rPr lang="pt-BR" sz="1200" dirty="0">
                <a:solidFill>
                  <a:srgbClr val="46195E"/>
                </a:solidFill>
                <a:latin typeface="Trebuchet MS" panose="020B0603020202020204" pitchFamily="34" charset="0"/>
              </a:rPr>
              <a:t>Promover a </a:t>
            </a:r>
            <a:r>
              <a:rPr lang="pt-BR" sz="1200" dirty="0" err="1">
                <a:solidFill>
                  <a:srgbClr val="46195E"/>
                </a:solidFill>
                <a:latin typeface="Trebuchet MS" panose="020B0603020202020204" pitchFamily="34" charset="0"/>
              </a:rPr>
              <a:t>intercooperação</a:t>
            </a:r>
            <a:r>
              <a:rPr lang="pt-BR" sz="1200" dirty="0">
                <a:solidFill>
                  <a:srgbClr val="46195E"/>
                </a:solidFill>
                <a:latin typeface="Trebuchet MS" panose="020B0603020202020204" pitchFamily="34" charset="0"/>
              </a:rPr>
              <a:t> e integração</a:t>
            </a:r>
          </a:p>
          <a:p>
            <a:r>
              <a:rPr lang="pt-BR" sz="1200" dirty="0">
                <a:solidFill>
                  <a:srgbClr val="46195E"/>
                </a:solidFill>
                <a:latin typeface="Trebuchet MS" panose="020B0603020202020204" pitchFamily="34" charset="0"/>
              </a:rPr>
              <a:t>entre as áreas, colaboradores e singulares</a:t>
            </a:r>
          </a:p>
          <a:p>
            <a:r>
              <a:rPr lang="pt-BR" sz="1200" dirty="0">
                <a:solidFill>
                  <a:srgbClr val="46195E"/>
                </a:solidFill>
                <a:latin typeface="Trebuchet MS" panose="020B0603020202020204" pitchFamily="34" charset="0"/>
              </a:rPr>
              <a:t>sócias e não sócias, concedendo o apoio</a:t>
            </a:r>
          </a:p>
          <a:p>
            <a:r>
              <a:rPr lang="pt-BR" sz="1200" dirty="0">
                <a:solidFill>
                  <a:srgbClr val="46195E"/>
                </a:solidFill>
                <a:latin typeface="Trebuchet MS" panose="020B0603020202020204" pitchFamily="34" charset="0"/>
              </a:rPr>
              <a:t>necessário a fim de unificar e fortalecer</a:t>
            </a:r>
          </a:p>
          <a:p>
            <a:r>
              <a:rPr lang="pt-BR" sz="1200" dirty="0">
                <a:solidFill>
                  <a:srgbClr val="46195E"/>
                </a:solidFill>
                <a:latin typeface="Trebuchet MS" panose="020B0603020202020204" pitchFamily="34" charset="0"/>
              </a:rPr>
              <a:t>o Sistema Unimed.</a:t>
            </a:r>
          </a:p>
          <a:p>
            <a:endParaRPr lang="pt-BR" sz="1200" b="1" dirty="0">
              <a:solidFill>
                <a:srgbClr val="46195E"/>
              </a:solidFill>
              <a:latin typeface="Trebuchet MS" panose="020B0603020202020204" pitchFamily="34" charset="0"/>
            </a:endParaRPr>
          </a:p>
          <a:p>
            <a:r>
              <a:rPr lang="pt-BR" sz="1400" b="1" dirty="0">
                <a:solidFill>
                  <a:srgbClr val="46195E"/>
                </a:solidFill>
                <a:latin typeface="Trebuchet MS" panose="020B0603020202020204" pitchFamily="34" charset="0"/>
              </a:rPr>
              <a:t>Ética</a:t>
            </a:r>
          </a:p>
          <a:p>
            <a:r>
              <a:rPr lang="pt-BR" sz="1200" dirty="0">
                <a:solidFill>
                  <a:srgbClr val="46195E"/>
                </a:solidFill>
                <a:latin typeface="Trebuchet MS" panose="020B0603020202020204" pitchFamily="34" charset="0"/>
              </a:rPr>
              <a:t>Operar com transparência em todas as</a:t>
            </a:r>
          </a:p>
          <a:p>
            <a:r>
              <a:rPr lang="pt-BR" sz="1200" dirty="0">
                <a:solidFill>
                  <a:srgbClr val="46195E"/>
                </a:solidFill>
                <a:latin typeface="Trebuchet MS" panose="020B0603020202020204" pitchFamily="34" charset="0"/>
              </a:rPr>
              <a:t>esferas, sempre fundamentados pelas</a:t>
            </a:r>
          </a:p>
          <a:p>
            <a:r>
              <a:rPr lang="pt-BR" sz="1200" dirty="0">
                <a:solidFill>
                  <a:srgbClr val="46195E"/>
                </a:solidFill>
                <a:latin typeface="Trebuchet MS" panose="020B0603020202020204" pitchFamily="34" charset="0"/>
              </a:rPr>
              <a:t>melhores práticas de governança</a:t>
            </a:r>
          </a:p>
          <a:p>
            <a:r>
              <a:rPr lang="pt-BR" sz="1200" dirty="0">
                <a:solidFill>
                  <a:srgbClr val="46195E"/>
                </a:solidFill>
                <a:latin typeface="Trebuchet MS" panose="020B0603020202020204" pitchFamily="34" charset="0"/>
              </a:rPr>
              <a:t>corporativa.</a:t>
            </a:r>
            <a:endParaRPr lang="pt-BR" dirty="0">
              <a:solidFill>
                <a:srgbClr val="46195E"/>
              </a:solidFill>
              <a:latin typeface="Trebuchet MS" panose="020B0603020202020204" pitchFamily="34" charset="0"/>
            </a:endParaRPr>
          </a:p>
          <a:p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25DC64B-0053-4EBB-8002-B14CEE18B988}"/>
              </a:ext>
            </a:extLst>
          </p:cNvPr>
          <p:cNvSpPr txBox="1"/>
          <p:nvPr/>
        </p:nvSpPr>
        <p:spPr>
          <a:xfrm>
            <a:off x="4391249" y="3124096"/>
            <a:ext cx="3235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46195E"/>
                </a:solidFill>
                <a:latin typeface="Trebuchet MS" panose="020B0603020202020204" pitchFamily="34" charset="0"/>
              </a:rPr>
              <a:t>Compromisso com os clientes</a:t>
            </a:r>
          </a:p>
          <a:p>
            <a:r>
              <a:rPr lang="pt-BR" sz="1200" dirty="0">
                <a:solidFill>
                  <a:srgbClr val="46195E"/>
                </a:solidFill>
                <a:latin typeface="Trebuchet MS" panose="020B0603020202020204" pitchFamily="34" charset="0"/>
              </a:rPr>
              <a:t>Proporcionar qualidade de vida aos nossos clientes, por meio do cuidado e promoção da saúde com base em uma relação de respeito, empatia e confiança.</a:t>
            </a:r>
          </a:p>
          <a:p>
            <a:endParaRPr lang="pt-BR" sz="1200" b="1" dirty="0">
              <a:solidFill>
                <a:srgbClr val="46195E"/>
              </a:solidFill>
              <a:latin typeface="Trebuchet MS" panose="020B0603020202020204" pitchFamily="34" charset="0"/>
            </a:endParaRPr>
          </a:p>
          <a:p>
            <a:endParaRPr lang="pt-BR" sz="1400" b="1" dirty="0">
              <a:solidFill>
                <a:srgbClr val="46195E"/>
              </a:solidFill>
              <a:latin typeface="Trebuchet MS" panose="020B0603020202020204" pitchFamily="34" charset="0"/>
            </a:endParaRPr>
          </a:p>
          <a:p>
            <a:r>
              <a:rPr lang="pt-BR" sz="1400" b="1" dirty="0">
                <a:solidFill>
                  <a:srgbClr val="46195E"/>
                </a:solidFill>
                <a:latin typeface="Trebuchet MS" panose="020B0603020202020204" pitchFamily="34" charset="0"/>
              </a:rPr>
              <a:t>Sustentabilidade</a:t>
            </a:r>
          </a:p>
          <a:p>
            <a:r>
              <a:rPr lang="pt-BR" sz="1200" dirty="0">
                <a:solidFill>
                  <a:srgbClr val="46195E"/>
                </a:solidFill>
                <a:latin typeface="Trebuchet MS" panose="020B0603020202020204" pitchFamily="34" charset="0"/>
              </a:rPr>
              <a:t>Atuar com foco em resultados positivos, visando à perenidade do negócio e contribuição para o desenvolvimento da sociedade e preservação do meio ambiente.</a:t>
            </a:r>
            <a:endParaRPr lang="pt-BR" dirty="0">
              <a:solidFill>
                <a:srgbClr val="46195E"/>
              </a:solidFill>
              <a:latin typeface="Trebuchet MS" panose="020B0603020202020204" pitchFamily="34" charset="0"/>
            </a:endParaRPr>
          </a:p>
          <a:p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1EB0D38-4B3E-4DC2-83F5-8F241B44AE11}"/>
              </a:ext>
            </a:extLst>
          </p:cNvPr>
          <p:cNvSpPr txBox="1"/>
          <p:nvPr/>
        </p:nvSpPr>
        <p:spPr>
          <a:xfrm>
            <a:off x="8177395" y="3120144"/>
            <a:ext cx="3235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46195E"/>
                </a:solidFill>
                <a:latin typeface="Trebuchet MS" panose="020B0603020202020204" pitchFamily="34" charset="0"/>
              </a:rPr>
              <a:t>Inovação</a:t>
            </a:r>
          </a:p>
          <a:p>
            <a:r>
              <a:rPr lang="pt-BR" sz="1200" dirty="0">
                <a:solidFill>
                  <a:srgbClr val="46195E"/>
                </a:solidFill>
                <a:latin typeface="Trebuchet MS" panose="020B0603020202020204" pitchFamily="34" charset="0"/>
              </a:rPr>
              <a:t>Facilitar a experiência dos beneficiários e o relacionamento com toda a cadeia suplementar, fomentando a conveniência, conexão entre as pessoas e melhoria contínua dos processos.</a:t>
            </a:r>
            <a:endParaRPr lang="pt-BR" sz="1200" b="1" dirty="0">
              <a:solidFill>
                <a:srgbClr val="46195E"/>
              </a:solidFill>
              <a:latin typeface="Trebuchet MS" panose="020B0603020202020204" pitchFamily="34" charset="0"/>
            </a:endParaRPr>
          </a:p>
          <a:p>
            <a:endParaRPr lang="pt-BR" sz="1400" b="1" dirty="0">
              <a:solidFill>
                <a:srgbClr val="46195E"/>
              </a:solidFill>
              <a:latin typeface="Trebuchet MS" panose="020B0603020202020204" pitchFamily="34" charset="0"/>
            </a:endParaRPr>
          </a:p>
          <a:p>
            <a:r>
              <a:rPr lang="pt-BR" sz="1400" b="1" dirty="0">
                <a:solidFill>
                  <a:srgbClr val="46195E"/>
                </a:solidFill>
                <a:latin typeface="Trebuchet MS" panose="020B0603020202020204" pitchFamily="34" charset="0"/>
              </a:rPr>
              <a:t>Respeito aos colaboradores</a:t>
            </a:r>
          </a:p>
          <a:p>
            <a:r>
              <a:rPr lang="pt-BR" sz="1200" dirty="0">
                <a:solidFill>
                  <a:srgbClr val="46195E"/>
                </a:solidFill>
                <a:latin typeface="Trebuchet MS" panose="020B0603020202020204" pitchFamily="34" charset="0"/>
              </a:rPr>
              <a:t>Inspirar e promover o bem-estar dos nossos colaboradores, respeitando a diversidade e individualidade com foco no constante desenvolvimento humano.</a:t>
            </a:r>
            <a:endParaRPr lang="pt-BR" dirty="0">
              <a:solidFill>
                <a:srgbClr val="46195E"/>
              </a:solidFill>
              <a:latin typeface="Trebuchet MS" panose="020B0603020202020204" pitchFamily="34" charset="0"/>
            </a:endParaRPr>
          </a:p>
          <a:p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65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4B3F8EA-EF6A-4C67-B1A0-34EE8E48892B}"/>
              </a:ext>
            </a:extLst>
          </p:cNvPr>
          <p:cNvSpPr txBox="1"/>
          <p:nvPr/>
        </p:nvSpPr>
        <p:spPr>
          <a:xfrm>
            <a:off x="792480" y="457200"/>
            <a:ext cx="9591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35F54"/>
                </a:solidFill>
              </a:rPr>
              <a:t>SUBTÍTULO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AB36E67-CEFA-4D1B-830A-B47A0AB09880}"/>
              </a:ext>
            </a:extLst>
          </p:cNvPr>
          <p:cNvSpPr txBox="1"/>
          <p:nvPr/>
        </p:nvSpPr>
        <p:spPr>
          <a:xfrm>
            <a:off x="792480" y="1239520"/>
            <a:ext cx="959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199823F-620A-4940-8ABA-EF4A0AE562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796" y="6110243"/>
            <a:ext cx="1161804" cy="53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23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734B806-E596-4D3E-B163-73A5508B06E7}"/>
              </a:ext>
            </a:extLst>
          </p:cNvPr>
          <p:cNvSpPr txBox="1"/>
          <p:nvPr/>
        </p:nvSpPr>
        <p:spPr>
          <a:xfrm>
            <a:off x="2882583" y="3698240"/>
            <a:ext cx="6085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035F54"/>
                </a:solidFill>
              </a:rPr>
              <a:t>Obrigado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3CAFF8A-9A8F-4EA8-A0DC-CEC7ACD779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796" y="6110243"/>
            <a:ext cx="1161804" cy="53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75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774D183-62F6-4FF0-B40F-1F9616AA3E8F}"/>
              </a:ext>
            </a:extLst>
          </p:cNvPr>
          <p:cNvSpPr txBox="1"/>
          <p:nvPr/>
        </p:nvSpPr>
        <p:spPr>
          <a:xfrm>
            <a:off x="2123440" y="650240"/>
            <a:ext cx="979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EEE59D9-945A-4D4E-9B27-F7D958A0F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796" y="6110243"/>
            <a:ext cx="1161804" cy="53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3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2AAD35-E95E-46FF-A0C7-A22ABD4AB309}"/>
              </a:ext>
            </a:extLst>
          </p:cNvPr>
          <p:cNvSpPr txBox="1"/>
          <p:nvPr/>
        </p:nvSpPr>
        <p:spPr>
          <a:xfrm>
            <a:off x="762000" y="457200"/>
            <a:ext cx="1010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46195E"/>
                </a:solidFill>
              </a:rPr>
              <a:t>SUBTÍTULO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E982F28-B102-4C32-86D0-E33DE00BF8CA}"/>
              </a:ext>
            </a:extLst>
          </p:cNvPr>
          <p:cNvSpPr txBox="1"/>
          <p:nvPr/>
        </p:nvSpPr>
        <p:spPr>
          <a:xfrm>
            <a:off x="762000" y="1239520"/>
            <a:ext cx="979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5900243-9F17-4827-98F3-951E3EB365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796" y="6110243"/>
            <a:ext cx="1161804" cy="53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3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C573459-0C41-4DC2-9414-167B5ACB2F8F}"/>
              </a:ext>
            </a:extLst>
          </p:cNvPr>
          <p:cNvSpPr txBox="1"/>
          <p:nvPr/>
        </p:nvSpPr>
        <p:spPr>
          <a:xfrm>
            <a:off x="2529840" y="457200"/>
            <a:ext cx="9591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46195E"/>
                </a:solidFill>
              </a:rPr>
              <a:t>SUBTÍTULO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0D95FF3-A8C2-4B3F-B70F-7CF7FC5D295E}"/>
              </a:ext>
            </a:extLst>
          </p:cNvPr>
          <p:cNvSpPr txBox="1"/>
          <p:nvPr/>
        </p:nvSpPr>
        <p:spPr>
          <a:xfrm>
            <a:off x="2529840" y="1239520"/>
            <a:ext cx="959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4FE7EEA-1727-48F3-BD21-47296A80E1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796" y="6110243"/>
            <a:ext cx="1161804" cy="53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33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20E497F-2035-40C3-8FB0-992DD86FF5DE}"/>
              </a:ext>
            </a:extLst>
          </p:cNvPr>
          <p:cNvSpPr txBox="1"/>
          <p:nvPr/>
        </p:nvSpPr>
        <p:spPr>
          <a:xfrm>
            <a:off x="762000" y="457200"/>
            <a:ext cx="1010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46195E"/>
                </a:solidFill>
              </a:rPr>
              <a:t>SUBTÍTULO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14BCCE6-991E-4B86-A9E4-3BC2F1030477}"/>
              </a:ext>
            </a:extLst>
          </p:cNvPr>
          <p:cNvSpPr txBox="1"/>
          <p:nvPr/>
        </p:nvSpPr>
        <p:spPr>
          <a:xfrm>
            <a:off x="762000" y="1239520"/>
            <a:ext cx="979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001B8DE-7718-4D4D-8342-2ABE719075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796" y="6110243"/>
            <a:ext cx="1161804" cy="53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40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8D202F3-6D58-4D4E-A9A7-B5DC0FA69D0C}"/>
              </a:ext>
            </a:extLst>
          </p:cNvPr>
          <p:cNvSpPr txBox="1"/>
          <p:nvPr/>
        </p:nvSpPr>
        <p:spPr>
          <a:xfrm>
            <a:off x="2882583" y="3698240"/>
            <a:ext cx="6085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46195E"/>
                </a:solidFill>
              </a:rPr>
              <a:t>Obrigado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AED1CF4-6202-4271-BF01-CA9866A527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796" y="6110243"/>
            <a:ext cx="1161804" cy="53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17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B0DEEFE-9C00-4894-8847-DA85DC805A03}"/>
              </a:ext>
            </a:extLst>
          </p:cNvPr>
          <p:cNvSpPr txBox="1"/>
          <p:nvPr/>
        </p:nvSpPr>
        <p:spPr>
          <a:xfrm>
            <a:off x="3197543" y="3149600"/>
            <a:ext cx="6085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cap="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Título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9563F58-0B05-47A4-9893-B2536C8EC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796" y="6110243"/>
            <a:ext cx="1161804" cy="53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10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6EBB341-6A17-4886-B756-8D6A038BC8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796" y="6110243"/>
            <a:ext cx="1161804" cy="53319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67B820E-7CA2-414A-B3A7-6DC5BEA46B7A}"/>
              </a:ext>
            </a:extLst>
          </p:cNvPr>
          <p:cNvSpPr txBox="1"/>
          <p:nvPr/>
        </p:nvSpPr>
        <p:spPr>
          <a:xfrm>
            <a:off x="762000" y="457200"/>
            <a:ext cx="1010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65656D"/>
                </a:solidFill>
              </a:rPr>
              <a:t>IDENTIDADE CORPORATIVA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DC93E62-D0EB-4893-A4BE-7A3F41F1BAD2}"/>
              </a:ext>
            </a:extLst>
          </p:cNvPr>
          <p:cNvSpPr txBox="1"/>
          <p:nvPr/>
        </p:nvSpPr>
        <p:spPr>
          <a:xfrm>
            <a:off x="762000" y="1239520"/>
            <a:ext cx="9794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65656D"/>
                </a:solidFill>
                <a:latin typeface="Trebuchet MS" panose="020B0603020202020204" pitchFamily="34" charset="0"/>
              </a:rPr>
              <a:t>A Política da Qualidade é composta pela Identidade Corporativa: Propósito, Visão e Valores.</a:t>
            </a:r>
          </a:p>
          <a:p>
            <a:endParaRPr lang="pt-BR" sz="1200" dirty="0">
              <a:solidFill>
                <a:srgbClr val="65656D"/>
              </a:solidFill>
              <a:latin typeface="Trebuchet MS" panose="020B0603020202020204" pitchFamily="34" charset="0"/>
            </a:endParaRPr>
          </a:p>
          <a:p>
            <a:r>
              <a:rPr lang="pt-BR" b="1" dirty="0">
                <a:solidFill>
                  <a:srgbClr val="65656D"/>
                </a:solidFill>
                <a:latin typeface="Trebuchet MS" panose="020B0603020202020204" pitchFamily="34" charset="0"/>
              </a:rPr>
              <a:t>NOSSO PROPÓSITO</a:t>
            </a:r>
          </a:p>
          <a:p>
            <a:r>
              <a:rPr lang="pt-BR" sz="1200" dirty="0">
                <a:solidFill>
                  <a:srgbClr val="65656D"/>
                </a:solidFill>
                <a:latin typeface="Trebuchet MS" panose="020B0603020202020204" pitchFamily="34" charset="0"/>
              </a:rPr>
              <a:t>Cuidar da saúde do cliente como operadora nacional, representando, fortalecendo, apoiando e integrando o Sistema Unimed.</a:t>
            </a:r>
          </a:p>
          <a:p>
            <a:endParaRPr lang="pt-BR" sz="1200" dirty="0">
              <a:solidFill>
                <a:srgbClr val="65656D"/>
              </a:solidFill>
              <a:latin typeface="Trebuchet MS" panose="020B0603020202020204" pitchFamily="34" charset="0"/>
            </a:endParaRPr>
          </a:p>
          <a:p>
            <a:r>
              <a:rPr lang="pt-BR" b="1" dirty="0">
                <a:solidFill>
                  <a:srgbClr val="65656D"/>
                </a:solidFill>
                <a:latin typeface="Trebuchet MS" panose="020B0603020202020204" pitchFamily="34" charset="0"/>
              </a:rPr>
              <a:t>NOSSA VISÃO DE FUTURO</a:t>
            </a:r>
          </a:p>
          <a:p>
            <a:r>
              <a:rPr lang="pt-BR" sz="1200" dirty="0">
                <a:solidFill>
                  <a:srgbClr val="65656D"/>
                </a:solidFill>
                <a:latin typeface="Trebuchet MS" panose="020B0603020202020204" pitchFamily="34" charset="0"/>
              </a:rPr>
              <a:t>Ser referência no mercado de saúde suplementar e gerar valor para as sócias.</a:t>
            </a:r>
          </a:p>
          <a:p>
            <a:endParaRPr lang="pt-BR" sz="1200" dirty="0">
              <a:solidFill>
                <a:srgbClr val="65656D"/>
              </a:solidFill>
              <a:latin typeface="Trebuchet MS" panose="020B0603020202020204" pitchFamily="34" charset="0"/>
            </a:endParaRPr>
          </a:p>
          <a:p>
            <a:r>
              <a:rPr lang="pt-BR" b="1" dirty="0">
                <a:solidFill>
                  <a:srgbClr val="65656D"/>
                </a:solidFill>
                <a:latin typeface="Trebuchet MS" panose="020B0603020202020204" pitchFamily="34" charset="0"/>
              </a:rPr>
              <a:t>NOSSOS VALORES</a:t>
            </a:r>
          </a:p>
          <a:p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E74D1F6-E9F8-4B2E-BF4B-A4252850E660}"/>
              </a:ext>
            </a:extLst>
          </p:cNvPr>
          <p:cNvSpPr txBox="1"/>
          <p:nvPr/>
        </p:nvSpPr>
        <p:spPr>
          <a:xfrm>
            <a:off x="762000" y="3140309"/>
            <a:ext cx="3235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65656D"/>
                </a:solidFill>
                <a:latin typeface="Trebuchet MS" panose="020B0603020202020204" pitchFamily="34" charset="0"/>
              </a:rPr>
              <a:t>Cooperação</a:t>
            </a:r>
          </a:p>
          <a:p>
            <a:r>
              <a:rPr lang="pt-BR" sz="1200" dirty="0">
                <a:solidFill>
                  <a:srgbClr val="65656D"/>
                </a:solidFill>
                <a:latin typeface="Trebuchet MS" panose="020B0603020202020204" pitchFamily="34" charset="0"/>
              </a:rPr>
              <a:t>Promover a </a:t>
            </a:r>
            <a:r>
              <a:rPr lang="pt-BR" sz="1200" dirty="0" err="1">
                <a:solidFill>
                  <a:srgbClr val="65656D"/>
                </a:solidFill>
                <a:latin typeface="Trebuchet MS" panose="020B0603020202020204" pitchFamily="34" charset="0"/>
              </a:rPr>
              <a:t>intercooperação</a:t>
            </a:r>
            <a:r>
              <a:rPr lang="pt-BR" sz="1200" dirty="0">
                <a:solidFill>
                  <a:srgbClr val="65656D"/>
                </a:solidFill>
                <a:latin typeface="Trebuchet MS" panose="020B0603020202020204" pitchFamily="34" charset="0"/>
              </a:rPr>
              <a:t> e integração</a:t>
            </a:r>
          </a:p>
          <a:p>
            <a:r>
              <a:rPr lang="pt-BR" sz="1200" dirty="0">
                <a:solidFill>
                  <a:srgbClr val="65656D"/>
                </a:solidFill>
                <a:latin typeface="Trebuchet MS" panose="020B0603020202020204" pitchFamily="34" charset="0"/>
              </a:rPr>
              <a:t>entre as áreas, colaboradores e singulares</a:t>
            </a:r>
          </a:p>
          <a:p>
            <a:r>
              <a:rPr lang="pt-BR" sz="1200" dirty="0">
                <a:solidFill>
                  <a:srgbClr val="65656D"/>
                </a:solidFill>
                <a:latin typeface="Trebuchet MS" panose="020B0603020202020204" pitchFamily="34" charset="0"/>
              </a:rPr>
              <a:t>sócias e não sócias, concedendo o apoio</a:t>
            </a:r>
          </a:p>
          <a:p>
            <a:r>
              <a:rPr lang="pt-BR" sz="1200" dirty="0">
                <a:solidFill>
                  <a:srgbClr val="65656D"/>
                </a:solidFill>
                <a:latin typeface="Trebuchet MS" panose="020B0603020202020204" pitchFamily="34" charset="0"/>
              </a:rPr>
              <a:t>necessário a fim de unificar e fortalecer</a:t>
            </a:r>
          </a:p>
          <a:p>
            <a:r>
              <a:rPr lang="pt-BR" sz="1200" dirty="0">
                <a:solidFill>
                  <a:srgbClr val="65656D"/>
                </a:solidFill>
                <a:latin typeface="Trebuchet MS" panose="020B0603020202020204" pitchFamily="34" charset="0"/>
              </a:rPr>
              <a:t>o Sistema Unimed.</a:t>
            </a:r>
          </a:p>
          <a:p>
            <a:endParaRPr lang="pt-BR" sz="1200" b="1" dirty="0">
              <a:solidFill>
                <a:srgbClr val="65656D"/>
              </a:solidFill>
              <a:latin typeface="Trebuchet MS" panose="020B0603020202020204" pitchFamily="34" charset="0"/>
            </a:endParaRPr>
          </a:p>
          <a:p>
            <a:r>
              <a:rPr lang="pt-BR" sz="1400" b="1" dirty="0">
                <a:solidFill>
                  <a:srgbClr val="65656D"/>
                </a:solidFill>
                <a:latin typeface="Trebuchet MS" panose="020B0603020202020204" pitchFamily="34" charset="0"/>
              </a:rPr>
              <a:t>Ética</a:t>
            </a:r>
          </a:p>
          <a:p>
            <a:r>
              <a:rPr lang="pt-BR" sz="1200" dirty="0">
                <a:solidFill>
                  <a:srgbClr val="65656D"/>
                </a:solidFill>
                <a:latin typeface="Trebuchet MS" panose="020B0603020202020204" pitchFamily="34" charset="0"/>
              </a:rPr>
              <a:t>Operar com transparência em todas as</a:t>
            </a:r>
          </a:p>
          <a:p>
            <a:r>
              <a:rPr lang="pt-BR" sz="1200" dirty="0">
                <a:solidFill>
                  <a:srgbClr val="65656D"/>
                </a:solidFill>
                <a:latin typeface="Trebuchet MS" panose="020B0603020202020204" pitchFamily="34" charset="0"/>
              </a:rPr>
              <a:t>esferas, sempre fundamentados pelas</a:t>
            </a:r>
          </a:p>
          <a:p>
            <a:r>
              <a:rPr lang="pt-BR" sz="1200" dirty="0">
                <a:solidFill>
                  <a:srgbClr val="65656D"/>
                </a:solidFill>
                <a:latin typeface="Trebuchet MS" panose="020B0603020202020204" pitchFamily="34" charset="0"/>
              </a:rPr>
              <a:t>melhores práticas de governança</a:t>
            </a:r>
          </a:p>
          <a:p>
            <a:r>
              <a:rPr lang="pt-BR" sz="1200" dirty="0">
                <a:solidFill>
                  <a:srgbClr val="65656D"/>
                </a:solidFill>
                <a:latin typeface="Trebuchet MS" panose="020B0603020202020204" pitchFamily="34" charset="0"/>
              </a:rPr>
              <a:t>corporativa.</a:t>
            </a:r>
            <a:endParaRPr lang="pt-BR" dirty="0">
              <a:solidFill>
                <a:srgbClr val="65656D"/>
              </a:solidFill>
              <a:latin typeface="Trebuchet MS" panose="020B0603020202020204" pitchFamily="34" charset="0"/>
            </a:endParaRPr>
          </a:p>
          <a:p>
            <a:endParaRPr lang="pt-BR" dirty="0">
              <a:solidFill>
                <a:srgbClr val="65656D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BEE216A-99D0-4652-8F92-C287E2635456}"/>
              </a:ext>
            </a:extLst>
          </p:cNvPr>
          <p:cNvSpPr txBox="1"/>
          <p:nvPr/>
        </p:nvSpPr>
        <p:spPr>
          <a:xfrm>
            <a:off x="4391249" y="3132805"/>
            <a:ext cx="3235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65656D"/>
                </a:solidFill>
                <a:latin typeface="Trebuchet MS" panose="020B0603020202020204" pitchFamily="34" charset="0"/>
              </a:rPr>
              <a:t>Compromisso com os clientes</a:t>
            </a:r>
          </a:p>
          <a:p>
            <a:r>
              <a:rPr lang="pt-BR" sz="1200" dirty="0">
                <a:solidFill>
                  <a:srgbClr val="65656D"/>
                </a:solidFill>
                <a:latin typeface="Trebuchet MS" panose="020B0603020202020204" pitchFamily="34" charset="0"/>
              </a:rPr>
              <a:t>Proporcionar qualidade de vida aos nossos clientes, por meio do cuidado e promoção da saúde com base em uma relação de respeito, empatia e confiança.</a:t>
            </a:r>
          </a:p>
          <a:p>
            <a:endParaRPr lang="pt-BR" sz="1200" b="1" dirty="0">
              <a:solidFill>
                <a:srgbClr val="65656D"/>
              </a:solidFill>
              <a:latin typeface="Trebuchet MS" panose="020B0603020202020204" pitchFamily="34" charset="0"/>
            </a:endParaRPr>
          </a:p>
          <a:p>
            <a:endParaRPr lang="pt-BR" sz="1400" b="1" dirty="0">
              <a:solidFill>
                <a:srgbClr val="65656D"/>
              </a:solidFill>
              <a:latin typeface="Trebuchet MS" panose="020B0603020202020204" pitchFamily="34" charset="0"/>
            </a:endParaRPr>
          </a:p>
          <a:p>
            <a:r>
              <a:rPr lang="pt-BR" sz="1400" b="1" dirty="0">
                <a:solidFill>
                  <a:srgbClr val="65656D"/>
                </a:solidFill>
                <a:latin typeface="Trebuchet MS" panose="020B0603020202020204" pitchFamily="34" charset="0"/>
              </a:rPr>
              <a:t>Sustentabilidade</a:t>
            </a:r>
          </a:p>
          <a:p>
            <a:r>
              <a:rPr lang="pt-BR" sz="1200" dirty="0">
                <a:solidFill>
                  <a:srgbClr val="65656D"/>
                </a:solidFill>
                <a:latin typeface="Trebuchet MS" panose="020B0603020202020204" pitchFamily="34" charset="0"/>
              </a:rPr>
              <a:t>Atuar com foco em resultados positivos, visando à perenidade do negócio e contribuição para o desenvolvimento da sociedade e preservação do meio ambiente.</a:t>
            </a:r>
            <a:endParaRPr lang="pt-BR" dirty="0">
              <a:solidFill>
                <a:srgbClr val="65656D"/>
              </a:solidFill>
              <a:latin typeface="Trebuchet MS" panose="020B0603020202020204" pitchFamily="34" charset="0"/>
            </a:endParaRPr>
          </a:p>
          <a:p>
            <a:endParaRPr lang="pt-BR" dirty="0">
              <a:solidFill>
                <a:srgbClr val="65656D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D454BE6-30C7-4218-AEEA-93883D87C91D}"/>
              </a:ext>
            </a:extLst>
          </p:cNvPr>
          <p:cNvSpPr txBox="1"/>
          <p:nvPr/>
        </p:nvSpPr>
        <p:spPr>
          <a:xfrm>
            <a:off x="8177395" y="3128853"/>
            <a:ext cx="3235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65656D"/>
                </a:solidFill>
                <a:latin typeface="Trebuchet MS" panose="020B0603020202020204" pitchFamily="34" charset="0"/>
              </a:rPr>
              <a:t>Inovação</a:t>
            </a:r>
          </a:p>
          <a:p>
            <a:r>
              <a:rPr lang="pt-BR" sz="1200" dirty="0">
                <a:solidFill>
                  <a:srgbClr val="65656D"/>
                </a:solidFill>
                <a:latin typeface="Trebuchet MS" panose="020B0603020202020204" pitchFamily="34" charset="0"/>
              </a:rPr>
              <a:t>Facilitar a experiência dos beneficiários e o relacionamento com toda a cadeia suplementar, fomentando a conveniência, conexão entre as pessoas e melhoria contínua dos processos.</a:t>
            </a:r>
            <a:endParaRPr lang="pt-BR" sz="1200" b="1" dirty="0">
              <a:solidFill>
                <a:srgbClr val="65656D"/>
              </a:solidFill>
              <a:latin typeface="Trebuchet MS" panose="020B0603020202020204" pitchFamily="34" charset="0"/>
            </a:endParaRPr>
          </a:p>
          <a:p>
            <a:endParaRPr lang="pt-BR" sz="1400" b="1" dirty="0">
              <a:solidFill>
                <a:srgbClr val="65656D"/>
              </a:solidFill>
              <a:latin typeface="Trebuchet MS" panose="020B0603020202020204" pitchFamily="34" charset="0"/>
            </a:endParaRPr>
          </a:p>
          <a:p>
            <a:r>
              <a:rPr lang="pt-BR" sz="1400" b="1" dirty="0">
                <a:solidFill>
                  <a:srgbClr val="65656D"/>
                </a:solidFill>
                <a:latin typeface="Trebuchet MS" panose="020B0603020202020204" pitchFamily="34" charset="0"/>
              </a:rPr>
              <a:t>Respeito aos colaboradores</a:t>
            </a:r>
          </a:p>
          <a:p>
            <a:r>
              <a:rPr lang="pt-BR" sz="1200" dirty="0">
                <a:solidFill>
                  <a:srgbClr val="65656D"/>
                </a:solidFill>
                <a:latin typeface="Trebuchet MS" panose="020B0603020202020204" pitchFamily="34" charset="0"/>
              </a:rPr>
              <a:t>Inspirar e promover o bem-estar dos nossos colaboradores, respeitando a diversidade e individualidade com foco no constante desenvolvimento humano.</a:t>
            </a:r>
            <a:endParaRPr lang="pt-BR" dirty="0">
              <a:solidFill>
                <a:srgbClr val="65656D"/>
              </a:solidFill>
              <a:latin typeface="Trebuchet MS" panose="020B0603020202020204" pitchFamily="34" charset="0"/>
            </a:endParaRPr>
          </a:p>
          <a:p>
            <a:endParaRPr lang="pt-BR" dirty="0">
              <a:solidFill>
                <a:srgbClr val="6565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8279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</TotalTime>
  <Words>690</Words>
  <Application>Microsoft Office PowerPoint</Application>
  <PresentationFormat>Personalizar</PresentationFormat>
  <Paragraphs>126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21</vt:i4>
      </vt:variant>
    </vt:vector>
  </HeadingPairs>
  <TitlesOfParts>
    <vt:vector size="27" baseType="lpstr">
      <vt:lpstr>Arial</vt:lpstr>
      <vt:lpstr>Calibri</vt:lpstr>
      <vt:lpstr>Trebuchet MS</vt:lpstr>
      <vt:lpstr>Tema do Office</vt:lpstr>
      <vt:lpstr>Personalizar design</vt:lpstr>
      <vt:lpstr>1_Personalizar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Carla Vogelsanger Guimaraes</dc:creator>
  <cp:lastModifiedBy>Matheus Ortega Ricci</cp:lastModifiedBy>
  <cp:revision>16</cp:revision>
  <dcterms:created xsi:type="dcterms:W3CDTF">2019-01-08T12:14:46Z</dcterms:created>
  <dcterms:modified xsi:type="dcterms:W3CDTF">2020-01-23T18:33:11Z</dcterms:modified>
</cp:coreProperties>
</file>