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1" r:id="rId9"/>
    <p:sldId id="262" r:id="rId10"/>
    <p:sldId id="270" r:id="rId11"/>
    <p:sldId id="263" r:id="rId12"/>
    <p:sldId id="264" r:id="rId13"/>
    <p:sldId id="271" r:id="rId14"/>
    <p:sldId id="265" r:id="rId15"/>
    <p:sldId id="266" r:id="rId16"/>
    <p:sldId id="272" r:id="rId17"/>
    <p:sldId id="267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040"/>
    <a:srgbClr val="0A5F55"/>
    <a:srgbClr val="00401A"/>
    <a:srgbClr val="B1D34B"/>
    <a:srgbClr val="FF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7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52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65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86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6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52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5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28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91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71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59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26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06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6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37BC5721-33A0-433A-85D4-05EDDF3C03FE}"/>
              </a:ext>
            </a:extLst>
          </p:cNvPr>
          <p:cNvGrpSpPr/>
          <p:nvPr/>
        </p:nvGrpSpPr>
        <p:grpSpPr>
          <a:xfrm>
            <a:off x="5159103" y="4537790"/>
            <a:ext cx="1601462" cy="321090"/>
            <a:chOff x="5940297" y="5950654"/>
            <a:chExt cx="2887819" cy="57900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361DD9D-2280-4DD1-8ED5-3185346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B4D0A64-D113-4FAD-9A59-C6449BA2F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34692B-B159-4D7D-ACE3-82FBC27B84A1}"/>
              </a:ext>
            </a:extLst>
          </p:cNvPr>
          <p:cNvSpPr txBox="1"/>
          <p:nvPr/>
        </p:nvSpPr>
        <p:spPr>
          <a:xfrm>
            <a:off x="389743" y="2143594"/>
            <a:ext cx="6250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cap="all" dirty="0">
                <a:solidFill>
                  <a:srgbClr val="276040"/>
                </a:solidFill>
              </a:rPr>
              <a:t>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3FC1D5B-2BCE-4F59-BD0C-9DA775A9B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14" y="4464051"/>
            <a:ext cx="968552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7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D8D37AF-2288-4818-B892-A4DBDFE491B1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619AA12-F2BD-4156-A759-1FE58A995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2D02D0D6-9E31-4C15-87D7-611BAB126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E6731B-C658-47B7-A07B-A4FDFDFF362D}"/>
              </a:ext>
            </a:extLst>
          </p:cNvPr>
          <p:cNvSpPr txBox="1"/>
          <p:nvPr/>
        </p:nvSpPr>
        <p:spPr>
          <a:xfrm>
            <a:off x="352269" y="352269"/>
            <a:ext cx="7337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Texto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1D8B43E-6034-4E64-9954-9E32A29B8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1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158C7AC-8A83-4851-9DDD-C166E4677439}"/>
              </a:ext>
            </a:extLst>
          </p:cNvPr>
          <p:cNvGrpSpPr/>
          <p:nvPr/>
        </p:nvGrpSpPr>
        <p:grpSpPr>
          <a:xfrm>
            <a:off x="6815516" y="4500332"/>
            <a:ext cx="1578976" cy="316581"/>
            <a:chOff x="357646" y="4432247"/>
            <a:chExt cx="2068087" cy="41464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D3190FE-D3BF-4460-B6EA-61CDC7000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07D4E95-1C74-495F-81AB-15571C5D3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0C99AA-2B86-4BF8-A454-795C1586B365}"/>
              </a:ext>
            </a:extLst>
          </p:cNvPr>
          <p:cNvSpPr txBox="1"/>
          <p:nvPr/>
        </p:nvSpPr>
        <p:spPr>
          <a:xfrm>
            <a:off x="389743" y="2143594"/>
            <a:ext cx="625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CC01"/>
                </a:solidFill>
              </a:rPr>
              <a:t>Subtítulo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B4B559A-3E2A-4BC6-B416-E5E77728C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27" y="4442723"/>
            <a:ext cx="932008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9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610D6B1D-B75E-457B-8F6B-55E415123FA0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551A1263-B96B-4C14-B445-8E8391B5D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0669E3F-CA82-4205-85A0-6F2CCEF5E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78ECC6CA-EDE7-4CEA-A550-64CC0055F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D1E8D6B-96D1-458C-AF9E-538F93C06AD2}"/>
              </a:ext>
            </a:extLst>
          </p:cNvPr>
          <p:cNvSpPr txBox="1"/>
          <p:nvPr/>
        </p:nvSpPr>
        <p:spPr>
          <a:xfrm>
            <a:off x="139834" y="104649"/>
            <a:ext cx="443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76040"/>
                </a:solidFill>
              </a:rPr>
              <a:t>IDENTIDADE CORPORATIVA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BE01F82-9881-4DA4-B13A-76E8DB2AAC92}"/>
              </a:ext>
            </a:extLst>
          </p:cNvPr>
          <p:cNvSpPr txBox="1"/>
          <p:nvPr/>
        </p:nvSpPr>
        <p:spPr>
          <a:xfrm>
            <a:off x="139834" y="523598"/>
            <a:ext cx="746274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A Política da Qualidade é composta pela Identidade Corporativa: Propósito, Visão e Valores.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B1D34B"/>
                </a:solidFill>
                <a:latin typeface="Trebuchet MS" panose="020B0603020202020204" pitchFamily="34" charset="0"/>
              </a:rPr>
              <a:t>NOSSO PROPÓSITO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Cuidar da saúde do cliente como operadora nacional, representando, fortalecendo, apoiando e integrando o Sistema Unimed.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B1D34B"/>
                </a:solidFill>
                <a:latin typeface="Trebuchet MS" panose="020B0603020202020204" pitchFamily="34" charset="0"/>
              </a:rPr>
              <a:t>NOSSA VISÃO DE FUTURO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Ser referência no mercado de saúde suplementar e gerar valor para as sócias.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B1D34B"/>
                </a:solidFill>
                <a:latin typeface="Trebuchet MS" panose="020B0603020202020204" pitchFamily="34" charset="0"/>
              </a:rPr>
              <a:t>NOSSOS VALORES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09DBD8-F5A7-40E1-B7C0-E8CE79B91DB3}"/>
              </a:ext>
            </a:extLst>
          </p:cNvPr>
          <p:cNvSpPr txBox="1"/>
          <p:nvPr/>
        </p:nvSpPr>
        <p:spPr>
          <a:xfrm>
            <a:off x="139835" y="2250741"/>
            <a:ext cx="23634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Cooperação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Promover a </a:t>
            </a:r>
            <a:r>
              <a:rPr lang="pt-BR" sz="1000" dirty="0" err="1">
                <a:solidFill>
                  <a:srgbClr val="00B050"/>
                </a:solidFill>
                <a:latin typeface="Trebuchet MS" panose="020B0603020202020204" pitchFamily="34" charset="0"/>
              </a:rPr>
              <a:t>intercooperação</a:t>
            </a:r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 e integração entre as áreas, colaboradores e singulares sócias 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e não sócias, concedendo o apoio necessário a fim de unificar e fortalecer o Sistema Unimed.</a:t>
            </a:r>
          </a:p>
          <a:p>
            <a:endParaRPr lang="pt-BR" sz="12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Ética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Operar com transparência em todas as esferas, sempre fundamentados pelas melhores práticas de governança corporativa.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060034-6A00-4C59-A5B7-A46D38909B67}"/>
              </a:ext>
            </a:extLst>
          </p:cNvPr>
          <p:cNvSpPr txBox="1"/>
          <p:nvPr/>
        </p:nvSpPr>
        <p:spPr>
          <a:xfrm>
            <a:off x="2468482" y="2296907"/>
            <a:ext cx="2643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Compromisso com os clientes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Proporcionar qualidade de vida aos nossos clientes, por meio do cuidado e promoção da saúde com base em uma relação de respeito, empatia e confiança.</a:t>
            </a:r>
          </a:p>
          <a:p>
            <a:endParaRPr lang="pt-BR" sz="12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Sustentabilidade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Atuar com foco em resultados positivos, visando à perenidade do negócio e contribuição para o desenvolvimento da sociedade e preservação do meio ambiente.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3B4D1F-70F8-4690-866E-FF0F71416789}"/>
              </a:ext>
            </a:extLst>
          </p:cNvPr>
          <p:cNvSpPr txBox="1"/>
          <p:nvPr/>
        </p:nvSpPr>
        <p:spPr>
          <a:xfrm>
            <a:off x="5227460" y="2287416"/>
            <a:ext cx="29027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Inovação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Facilitar a experiência dos beneficiários e o relacionamento com toda a cadeia suplementar, fomentando a conveniência, conexão entre as pessoas e melhoria contínua dos processos.</a:t>
            </a:r>
            <a:endParaRPr lang="pt-BR" sz="10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Respeito aos colaboradores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Inspirar e promover o bem-estar dos nossos colaboradores, respeitando a diversidade e individualidade com foco no constante desenvolvimento humano.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610D6B1D-B75E-457B-8F6B-55E415123FA0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551A1263-B96B-4C14-B445-8E8391B5D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0669E3F-CA82-4205-85A0-6F2CCEF5E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6EE744-C5DC-4820-B82B-87B00CAFA704}"/>
              </a:ext>
            </a:extLst>
          </p:cNvPr>
          <p:cNvSpPr txBox="1"/>
          <p:nvPr/>
        </p:nvSpPr>
        <p:spPr>
          <a:xfrm>
            <a:off x="352269" y="352269"/>
            <a:ext cx="7337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Texto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8ECC6CA-EDE7-4CEA-A550-64CC0055F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6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B639F9D-3F50-46B0-A5E4-FAEE5E6251E0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DEEAB1DD-1A0C-41DD-816D-52927234C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C36F79C0-AEC2-49DB-B817-DBC20E2D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542DEF-19FF-484F-ADCC-9B5DE0798E33}"/>
              </a:ext>
            </a:extLst>
          </p:cNvPr>
          <p:cNvSpPr txBox="1"/>
          <p:nvPr/>
        </p:nvSpPr>
        <p:spPr>
          <a:xfrm>
            <a:off x="389743" y="2143594"/>
            <a:ext cx="625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76040"/>
                </a:solidFill>
              </a:rPr>
              <a:t>Subtítulo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62A438A-9DEE-4ABB-8848-E47E3B4E7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CDF376D-28B1-4350-B84B-08BA4BA83F11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A76EC3D4-32DF-4B12-850D-9491FC69D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C63B85B-EB55-429B-B040-6F874BEBB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85513A1A-864D-42D9-8B59-06B80C847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28E7F4D-FC26-4369-A79E-AD86E0C368A2}"/>
              </a:ext>
            </a:extLst>
          </p:cNvPr>
          <p:cNvSpPr txBox="1"/>
          <p:nvPr/>
        </p:nvSpPr>
        <p:spPr>
          <a:xfrm>
            <a:off x="139834" y="104649"/>
            <a:ext cx="443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B1D34B"/>
                </a:solidFill>
              </a:rPr>
              <a:t>IDENTIDADE CORPORATIVA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573302-D8E3-4BE2-AE3D-3ABE27C18404}"/>
              </a:ext>
            </a:extLst>
          </p:cNvPr>
          <p:cNvSpPr txBox="1"/>
          <p:nvPr/>
        </p:nvSpPr>
        <p:spPr>
          <a:xfrm>
            <a:off x="139834" y="523598"/>
            <a:ext cx="746274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A Política da Qualidade é composta pela Identidade Corporativa: Propósito, Visão e Valores.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00B050"/>
                </a:solidFill>
                <a:latin typeface="Trebuchet MS" panose="020B0603020202020204" pitchFamily="34" charset="0"/>
              </a:rPr>
              <a:t>NOSSO PROPÓSITO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Cuidar da saúde do cliente como operadora nacional, representando, fortalecendo, apoiando e integrando o Sistema Unimed.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00B050"/>
                </a:solidFill>
                <a:latin typeface="Trebuchet MS" panose="020B0603020202020204" pitchFamily="34" charset="0"/>
              </a:rPr>
              <a:t>NOSSA VISÃO DE FUTURO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Ser referência no mercado de saúde suplementar e gerar valor para as sócias.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00B050"/>
                </a:solidFill>
                <a:latin typeface="Trebuchet MS" panose="020B0603020202020204" pitchFamily="34" charset="0"/>
              </a:rPr>
              <a:t>NOSSOS VALORES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C1413BB-4C1A-4A71-A7F1-08C281AA2EE0}"/>
              </a:ext>
            </a:extLst>
          </p:cNvPr>
          <p:cNvSpPr txBox="1"/>
          <p:nvPr/>
        </p:nvSpPr>
        <p:spPr>
          <a:xfrm>
            <a:off x="139835" y="2250741"/>
            <a:ext cx="23634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Cooperação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Promover a </a:t>
            </a:r>
            <a:r>
              <a:rPr lang="pt-BR" sz="1000" dirty="0" err="1">
                <a:solidFill>
                  <a:srgbClr val="035F54"/>
                </a:solidFill>
                <a:latin typeface="Trebuchet MS" panose="020B0603020202020204" pitchFamily="34" charset="0"/>
              </a:rPr>
              <a:t>intercooperação</a:t>
            </a:r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 e integração entre as áreas, colaboradores e singulares sócias 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e não sócias, concedendo o apoio necessário a fim de unificar e fortalecer o Sistema Unimed.</a:t>
            </a:r>
          </a:p>
          <a:p>
            <a:endParaRPr lang="pt-BR" sz="12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Ética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Operar com transparência em todas as esferas, sempre fundamentados pelas melhores práticas de governança corporativa.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643C422-33ED-4C2D-9011-56532807C7AE}"/>
              </a:ext>
            </a:extLst>
          </p:cNvPr>
          <p:cNvSpPr txBox="1"/>
          <p:nvPr/>
        </p:nvSpPr>
        <p:spPr>
          <a:xfrm>
            <a:off x="2468482" y="2296907"/>
            <a:ext cx="2643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Compromisso com os clientes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Proporcionar qualidade de vida aos nossos clientes, por meio do cuidado e promoção da saúde com base em uma relação de respeito, empatia e confiança.</a:t>
            </a:r>
          </a:p>
          <a:p>
            <a:endParaRPr lang="pt-BR" sz="12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Sustentabilidade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Atuar com foco em resultados positivos, visando à perenidade do negócio e contribuição para o desenvolvimento da sociedade e preservação do meio ambiente.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0376DF3-94CF-4A69-836D-00CC48DE40B8}"/>
              </a:ext>
            </a:extLst>
          </p:cNvPr>
          <p:cNvSpPr txBox="1"/>
          <p:nvPr/>
        </p:nvSpPr>
        <p:spPr>
          <a:xfrm>
            <a:off x="5227460" y="2287416"/>
            <a:ext cx="29027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Inovação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Facilitar a experiência dos beneficiários e o relacionamento com toda a cadeia suplementar, fomentando a conveniência, conexão entre as pessoas e melhoria contínua dos processos.</a:t>
            </a:r>
            <a:endParaRPr lang="pt-BR" sz="10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Respeito aos colaboradores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Inspirar e promover o bem-estar dos nossos colaboradores, respeitando a diversidade e individualidade com foco no constante desenvolvimento humano.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5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4CDF376D-28B1-4350-B84B-08BA4BA83F11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A76EC3D4-32DF-4B12-850D-9491FC69D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C63B85B-EB55-429B-B040-6F874BEBB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0A9AFD-26C6-4FDD-8E8E-EBBFD11E82FA}"/>
              </a:ext>
            </a:extLst>
          </p:cNvPr>
          <p:cNvSpPr txBox="1"/>
          <p:nvPr/>
        </p:nvSpPr>
        <p:spPr>
          <a:xfrm>
            <a:off x="352269" y="352269"/>
            <a:ext cx="7337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Texto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5513A1A-864D-42D9-8B59-06B80C847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6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6F0AF7BD-558C-4F71-B3FE-F28FCE4B8BC3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F8B2C76A-E2D6-4030-9DFA-DD38DF876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C76A58E-150A-4D2E-BCE1-38355E2E2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6639271-6038-4E7E-9C6D-C6F98004AD74}"/>
              </a:ext>
            </a:extLst>
          </p:cNvPr>
          <p:cNvSpPr txBox="1"/>
          <p:nvPr/>
        </p:nvSpPr>
        <p:spPr>
          <a:xfrm>
            <a:off x="6603167" y="1484026"/>
            <a:ext cx="193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rgbClr val="276040"/>
                </a:solidFill>
              </a:rPr>
              <a:t>Obrigado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E63385C-FAC0-48EF-9B02-7258D40E8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C9578A8F-3D12-41BA-8D28-1C3A9E89BF77}"/>
              </a:ext>
            </a:extLst>
          </p:cNvPr>
          <p:cNvGrpSpPr/>
          <p:nvPr/>
        </p:nvGrpSpPr>
        <p:grpSpPr>
          <a:xfrm>
            <a:off x="6935437" y="4537807"/>
            <a:ext cx="1578976" cy="316581"/>
            <a:chOff x="357646" y="4432247"/>
            <a:chExt cx="2068087" cy="41464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49993B19-EC2B-40A6-8FCF-069D9C86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F8FDBD4E-26EE-4059-853A-0924FBB4D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F153A6-4096-40D3-A0C7-086DAA3A7BD3}"/>
              </a:ext>
            </a:extLst>
          </p:cNvPr>
          <p:cNvSpPr txBox="1"/>
          <p:nvPr/>
        </p:nvSpPr>
        <p:spPr>
          <a:xfrm>
            <a:off x="389743" y="2143594"/>
            <a:ext cx="625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Subtítulo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6545AC-79B3-4794-A515-202F397D8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5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29891E84-0330-45D9-8AE0-0424AEA5948F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13EBF43-0990-46CD-B0D3-7691A3B47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A3221E3-3F1C-4E72-8120-870A790A8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B4BBE62F-E4D0-4AE7-85E5-2CB0F84653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2522210-91BC-4A56-9071-CCEB69F0D83B}"/>
              </a:ext>
            </a:extLst>
          </p:cNvPr>
          <p:cNvSpPr txBox="1"/>
          <p:nvPr/>
        </p:nvSpPr>
        <p:spPr>
          <a:xfrm>
            <a:off x="139834" y="104649"/>
            <a:ext cx="443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IDENTIDADE CORPORATIVA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4637504-A1A1-41E9-A780-70DE9FF4603D}"/>
              </a:ext>
            </a:extLst>
          </p:cNvPr>
          <p:cNvSpPr txBox="1"/>
          <p:nvPr/>
        </p:nvSpPr>
        <p:spPr>
          <a:xfrm>
            <a:off x="139834" y="523598"/>
            <a:ext cx="746274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A Política da Qualidade é composta pela Identidade Corporativa: Propósito, Visão e Valores.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BBD034"/>
                </a:solidFill>
                <a:latin typeface="Trebuchet MS" panose="020B0603020202020204" pitchFamily="34" charset="0"/>
              </a:rPr>
              <a:t>NOSSO PROPÓSITO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Cuidar da saúde do cliente como operadora nacional, representando, fortalecendo, apoiando e integrando o Sistema Unimed.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BBD034"/>
                </a:solidFill>
                <a:latin typeface="Trebuchet MS" panose="020B0603020202020204" pitchFamily="34" charset="0"/>
              </a:rPr>
              <a:t>NOSSA VISÃO DE FUTURO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Ser referência no mercado de saúde suplementar e gerar valor para as sócias.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BBD034"/>
                </a:solidFill>
                <a:latin typeface="Trebuchet MS" panose="020B0603020202020204" pitchFamily="34" charset="0"/>
              </a:rPr>
              <a:t>NOSSOS VALORES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D0987A8-24DA-458E-9422-2F430914413E}"/>
              </a:ext>
            </a:extLst>
          </p:cNvPr>
          <p:cNvSpPr txBox="1"/>
          <p:nvPr/>
        </p:nvSpPr>
        <p:spPr>
          <a:xfrm>
            <a:off x="139835" y="2250741"/>
            <a:ext cx="23634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Cooperação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Promover a </a:t>
            </a:r>
            <a:r>
              <a:rPr lang="pt-BR" sz="1000" dirty="0" err="1">
                <a:solidFill>
                  <a:srgbClr val="035F54"/>
                </a:solidFill>
                <a:latin typeface="Trebuchet MS" panose="020B0603020202020204" pitchFamily="34" charset="0"/>
              </a:rPr>
              <a:t>intercooperação</a:t>
            </a:r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 e integração entre as áreas, colaboradores e singulares sócias 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e não sócias, concedendo o apoio necessário a fim de unificar e fortalecer o Sistema Unimed.</a:t>
            </a:r>
          </a:p>
          <a:p>
            <a:endParaRPr lang="pt-BR" sz="12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Ética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Operar com transparência em todas as esferas, sempre fundamentados pelas melhores práticas de governança corporativa.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8B4E42A-5E32-4FB8-8A69-303500300E74}"/>
              </a:ext>
            </a:extLst>
          </p:cNvPr>
          <p:cNvSpPr txBox="1"/>
          <p:nvPr/>
        </p:nvSpPr>
        <p:spPr>
          <a:xfrm>
            <a:off x="2468482" y="2296907"/>
            <a:ext cx="2643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Compromisso com os clientes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Proporcionar qualidade de vida aos nossos clientes, por meio do cuidado e promoção da saúde com base em uma relação de respeito, empatia e confiança.</a:t>
            </a:r>
          </a:p>
          <a:p>
            <a:endParaRPr lang="pt-BR" sz="12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Sustentabilidade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Atuar com foco em resultados positivos, visando à perenidade do negócio e contribuição para o desenvolvimento da sociedade e preservação do meio ambiente.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EF3175B-F07E-44C0-A5F7-1DDC13923605}"/>
              </a:ext>
            </a:extLst>
          </p:cNvPr>
          <p:cNvSpPr txBox="1"/>
          <p:nvPr/>
        </p:nvSpPr>
        <p:spPr>
          <a:xfrm>
            <a:off x="5227460" y="2287416"/>
            <a:ext cx="29027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Inovação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Facilitar a experiência dos beneficiários e o relacionamento com toda a cadeia suplementar, fomentando a conveniência, conexão entre as pessoas e melhoria contínua dos processos.</a:t>
            </a:r>
            <a:endParaRPr lang="pt-BR" sz="10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Respeito aos colaboradores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Inspirar e promover o bem-estar dos nossos colaboradores, respeitando a diversidade e individualidade com foco no constante desenvolvimento humano.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2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29891E84-0330-45D9-8AE0-0424AEA5948F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13EBF43-0990-46CD-B0D3-7691A3B47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A3221E3-3F1C-4E72-8120-870A790A8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4DD931-4DC7-45CD-A322-20072A0DD90B}"/>
              </a:ext>
            </a:extLst>
          </p:cNvPr>
          <p:cNvSpPr txBox="1"/>
          <p:nvPr/>
        </p:nvSpPr>
        <p:spPr>
          <a:xfrm>
            <a:off x="352269" y="352269"/>
            <a:ext cx="7337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Texto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4BBE62F-E4D0-4AE7-85E5-2CB0F84653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4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664977F9-15B1-435F-9728-5744A07A896B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5888302D-AAB3-4618-BCB6-39B91E13F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E29F07A-FE26-4004-8306-BF6EA3928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6C2C9B7-8797-4539-ACA1-BE4939233078}"/>
              </a:ext>
            </a:extLst>
          </p:cNvPr>
          <p:cNvSpPr txBox="1"/>
          <p:nvPr/>
        </p:nvSpPr>
        <p:spPr>
          <a:xfrm>
            <a:off x="389743" y="2143594"/>
            <a:ext cx="625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76040"/>
                </a:solidFill>
              </a:rPr>
              <a:t>Subtítulo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12BDC2B-C028-418A-B4B1-280D0911A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3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3B08EDE-B59B-4D6C-ABF8-04FE66920010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2472559-353B-44A1-87BA-FB48051F7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F36876F8-4C11-4D01-BA6F-81A49BC67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4142AA90-BE5E-495F-B7F3-7D6ADC7F4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960E0BE-C6AA-40E0-A06E-C55A03332BF8}"/>
              </a:ext>
            </a:extLst>
          </p:cNvPr>
          <p:cNvSpPr txBox="1"/>
          <p:nvPr/>
        </p:nvSpPr>
        <p:spPr>
          <a:xfrm>
            <a:off x="139834" y="104649"/>
            <a:ext cx="443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B1D34B"/>
                </a:solidFill>
              </a:rPr>
              <a:t>IDENTIDADE CORPORATIVA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2C6C58-AD79-4B60-8EEF-7C23810F8EA8}"/>
              </a:ext>
            </a:extLst>
          </p:cNvPr>
          <p:cNvSpPr txBox="1"/>
          <p:nvPr/>
        </p:nvSpPr>
        <p:spPr>
          <a:xfrm>
            <a:off x="139834" y="523598"/>
            <a:ext cx="746274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A Política da Qualidade é composta pela Identidade Corporativa: Propósito, Visão e Valores.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00B050"/>
                </a:solidFill>
                <a:latin typeface="Trebuchet MS" panose="020B0603020202020204" pitchFamily="34" charset="0"/>
              </a:rPr>
              <a:t>NOSSO PROPÓSITO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Cuidar da saúde do cliente como operadora nacional, representando, fortalecendo, apoiando e integrando o Sistema Unimed.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00B050"/>
                </a:solidFill>
                <a:latin typeface="Trebuchet MS" panose="020B0603020202020204" pitchFamily="34" charset="0"/>
              </a:rPr>
              <a:t>NOSSA VISÃO DE FUTURO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Ser referência no mercado de saúde suplementar e gerar valor para as sócias.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00B050"/>
                </a:solidFill>
                <a:latin typeface="Trebuchet MS" panose="020B0603020202020204" pitchFamily="34" charset="0"/>
              </a:rPr>
              <a:t>NOSSOS VALORES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2DC2745-28B2-42AC-AB75-32B09808FE68}"/>
              </a:ext>
            </a:extLst>
          </p:cNvPr>
          <p:cNvSpPr txBox="1"/>
          <p:nvPr/>
        </p:nvSpPr>
        <p:spPr>
          <a:xfrm>
            <a:off x="139835" y="2250741"/>
            <a:ext cx="23634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Cooperação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Promover a </a:t>
            </a:r>
            <a:r>
              <a:rPr lang="pt-BR" sz="1000" dirty="0" err="1">
                <a:solidFill>
                  <a:srgbClr val="035F54"/>
                </a:solidFill>
                <a:latin typeface="Trebuchet MS" panose="020B0603020202020204" pitchFamily="34" charset="0"/>
              </a:rPr>
              <a:t>intercooperação</a:t>
            </a:r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 e integração entre as áreas, colaboradores e singulares sócias 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e não sócias, concedendo o apoio necessário a fim de unificar e fortalecer o Sistema Unimed.</a:t>
            </a:r>
          </a:p>
          <a:p>
            <a:endParaRPr lang="pt-BR" sz="12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Ética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Operar com transparência em todas as esferas, sempre fundamentados pelas melhores práticas de governança corporativa.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E52F66-5F07-4BF7-AB81-1F42482EB1EA}"/>
              </a:ext>
            </a:extLst>
          </p:cNvPr>
          <p:cNvSpPr txBox="1"/>
          <p:nvPr/>
        </p:nvSpPr>
        <p:spPr>
          <a:xfrm>
            <a:off x="2468482" y="2296907"/>
            <a:ext cx="2643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Compromisso com os clientes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Proporcionar qualidade de vida aos nossos clientes, por meio do cuidado e promoção da saúde com base em uma relação de respeito, empatia e confiança.</a:t>
            </a:r>
          </a:p>
          <a:p>
            <a:endParaRPr lang="pt-BR" sz="12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Sustentabilidade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Atuar com foco em resultados positivos, visando à perenidade do negócio e contribuição para o desenvolvimento da sociedade e preservação do meio ambiente.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86E330A-C819-400E-A4A9-A15AD0D478C5}"/>
              </a:ext>
            </a:extLst>
          </p:cNvPr>
          <p:cNvSpPr txBox="1"/>
          <p:nvPr/>
        </p:nvSpPr>
        <p:spPr>
          <a:xfrm>
            <a:off x="5227460" y="2287416"/>
            <a:ext cx="29027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Inovação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Facilitar a experiência dos beneficiários e o relacionamento com toda a cadeia suplementar, fomentando a conveniência, conexão entre as pessoas e melhoria contínua dos processos.</a:t>
            </a:r>
            <a:endParaRPr lang="pt-BR" sz="10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35F54"/>
                </a:solidFill>
                <a:latin typeface="Trebuchet MS" panose="020B0603020202020204" pitchFamily="34" charset="0"/>
              </a:rPr>
              <a:t>Respeito aos colaboradores</a:t>
            </a:r>
          </a:p>
          <a:p>
            <a:r>
              <a:rPr lang="pt-BR" sz="1000" dirty="0">
                <a:solidFill>
                  <a:srgbClr val="035F54"/>
                </a:solidFill>
                <a:latin typeface="Trebuchet MS" panose="020B0603020202020204" pitchFamily="34" charset="0"/>
              </a:rPr>
              <a:t>Inspirar e promover o bem-estar dos nossos colaboradores, respeitando a diversidade e individualidade com foco no constante desenvolvimento humano.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6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3B08EDE-B59B-4D6C-ABF8-04FE66920010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2472559-353B-44A1-87BA-FB48051F7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F36876F8-4C11-4D01-BA6F-81A49BC67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CE1BF2C0-5C8C-4B11-8DA4-50995E05C1F0}"/>
              </a:ext>
            </a:extLst>
          </p:cNvPr>
          <p:cNvSpPr txBox="1"/>
          <p:nvPr/>
        </p:nvSpPr>
        <p:spPr>
          <a:xfrm>
            <a:off x="352269" y="352269"/>
            <a:ext cx="7337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Texto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142AA90-BE5E-495F-B7F3-7D6ADC7F47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9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273BC86-6CC4-4398-AB28-FCB53A35B37C}"/>
              </a:ext>
            </a:extLst>
          </p:cNvPr>
          <p:cNvGrpSpPr/>
          <p:nvPr/>
        </p:nvGrpSpPr>
        <p:grpSpPr>
          <a:xfrm>
            <a:off x="6815516" y="4500332"/>
            <a:ext cx="1578976" cy="316581"/>
            <a:chOff x="357646" y="4432247"/>
            <a:chExt cx="2068087" cy="41464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D918D9A1-CA63-453B-B17E-33881C0C0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646" y="4432247"/>
              <a:ext cx="1156350" cy="414647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C4DB864F-DFE6-48B3-869F-6E33B5287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8608" y="4498887"/>
              <a:ext cx="667125" cy="348007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3E1565-6D90-4439-874A-29ECBB834A9E}"/>
              </a:ext>
            </a:extLst>
          </p:cNvPr>
          <p:cNvSpPr txBox="1"/>
          <p:nvPr/>
        </p:nvSpPr>
        <p:spPr>
          <a:xfrm>
            <a:off x="389743" y="2143594"/>
            <a:ext cx="625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Subtítulo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C663EE9-2939-4A28-BD5A-CA6D6D6CCB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27" y="4442723"/>
            <a:ext cx="932008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5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D8D37AF-2288-4818-B892-A4DBDFE491B1}"/>
              </a:ext>
            </a:extLst>
          </p:cNvPr>
          <p:cNvGrpSpPr/>
          <p:nvPr/>
        </p:nvGrpSpPr>
        <p:grpSpPr>
          <a:xfrm>
            <a:off x="6935438" y="4537790"/>
            <a:ext cx="1601462" cy="321090"/>
            <a:chOff x="5940297" y="5950654"/>
            <a:chExt cx="2887819" cy="5790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619AA12-F2BD-4156-A759-1FE58A995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6561" y="6043708"/>
              <a:ext cx="931555" cy="485948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2D02D0D6-9E31-4C15-87D7-611BAB126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297" y="5950654"/>
              <a:ext cx="1614695" cy="579002"/>
            </a:xfrm>
            <a:prstGeom prst="rect">
              <a:avLst/>
            </a:prstGeom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51D8B43E-6034-4E64-9954-9E32A29B8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37" y="4473847"/>
            <a:ext cx="968552" cy="44449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81D77AB-9897-4CCE-A287-511C5E35DE5C}"/>
              </a:ext>
            </a:extLst>
          </p:cNvPr>
          <p:cNvSpPr txBox="1"/>
          <p:nvPr/>
        </p:nvSpPr>
        <p:spPr>
          <a:xfrm>
            <a:off x="139834" y="104649"/>
            <a:ext cx="4432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A5F55"/>
                </a:solidFill>
              </a:rPr>
              <a:t>IDENTIDADE CORPORATIVA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5EEEBA2-B447-4A90-B0A8-927DD87CBD74}"/>
              </a:ext>
            </a:extLst>
          </p:cNvPr>
          <p:cNvSpPr txBox="1"/>
          <p:nvPr/>
        </p:nvSpPr>
        <p:spPr>
          <a:xfrm>
            <a:off x="139834" y="523598"/>
            <a:ext cx="746274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A Política da Qualidade é composta pela Identidade Corporativa: Propósito, Visão e Valores.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B1D34B"/>
                </a:solidFill>
                <a:latin typeface="Trebuchet MS" panose="020B0603020202020204" pitchFamily="34" charset="0"/>
              </a:rPr>
              <a:t>NOSSO PROPÓSITO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Cuidar da saúde do cliente como operadora nacional, representando, fortalecendo, apoiando e integrando o Sistema Unimed.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B1D34B"/>
                </a:solidFill>
                <a:latin typeface="Trebuchet MS" panose="020B0603020202020204" pitchFamily="34" charset="0"/>
              </a:rPr>
              <a:t>NOSSA VISÃO DE FUTURO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Ser referência no mercado de saúde suplementar e gerar valor para as sócias.</a:t>
            </a:r>
          </a:p>
          <a:p>
            <a:endParaRPr lang="pt-BR" sz="1200" dirty="0">
              <a:solidFill>
                <a:srgbClr val="035F54"/>
              </a:solidFill>
              <a:latin typeface="Trebuchet MS" panose="020B0603020202020204" pitchFamily="34" charset="0"/>
            </a:endParaRPr>
          </a:p>
          <a:p>
            <a:r>
              <a:rPr lang="pt-BR" sz="1600" b="1" dirty="0">
                <a:solidFill>
                  <a:srgbClr val="B1D34B"/>
                </a:solidFill>
                <a:latin typeface="Trebuchet MS" panose="020B0603020202020204" pitchFamily="34" charset="0"/>
              </a:rPr>
              <a:t>NOSSOS VALORES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CFD147C-40F7-48F6-8BD8-92D5E19D5544}"/>
              </a:ext>
            </a:extLst>
          </p:cNvPr>
          <p:cNvSpPr txBox="1"/>
          <p:nvPr/>
        </p:nvSpPr>
        <p:spPr>
          <a:xfrm>
            <a:off x="139835" y="2250741"/>
            <a:ext cx="23634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Cooperação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Promover a </a:t>
            </a:r>
            <a:r>
              <a:rPr lang="pt-BR" sz="1000" dirty="0" err="1">
                <a:solidFill>
                  <a:srgbClr val="00B050"/>
                </a:solidFill>
                <a:latin typeface="Trebuchet MS" panose="020B0603020202020204" pitchFamily="34" charset="0"/>
              </a:rPr>
              <a:t>intercooperação</a:t>
            </a:r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 e integração entre as áreas, colaboradores e singulares sócias 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e não sócias, concedendo o apoio necessário a fim de unificar e fortalecer o Sistema Unimed.</a:t>
            </a:r>
          </a:p>
          <a:p>
            <a:endParaRPr lang="pt-BR" sz="12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Ética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Operar com transparência em todas as esferas, sempre fundamentados pelas melhores práticas de governança corporativa.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4A50952-0921-49DE-8EE7-B713C916E4E2}"/>
              </a:ext>
            </a:extLst>
          </p:cNvPr>
          <p:cNvSpPr txBox="1"/>
          <p:nvPr/>
        </p:nvSpPr>
        <p:spPr>
          <a:xfrm>
            <a:off x="2468482" y="2296907"/>
            <a:ext cx="2643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Compromisso com os clientes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Proporcionar qualidade de vida aos nossos clientes, por meio do cuidado e promoção da saúde com base em uma relação de respeito, empatia e confiança.</a:t>
            </a:r>
          </a:p>
          <a:p>
            <a:endParaRPr lang="pt-BR" sz="12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Sustentabilidade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Atuar com foco em resultados positivos, visando à perenidade do negócio e contribuição para o desenvolvimento da sociedade e preservação do meio ambiente.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CD15AD4-1C80-46C2-94E2-28F11974BB2F}"/>
              </a:ext>
            </a:extLst>
          </p:cNvPr>
          <p:cNvSpPr txBox="1"/>
          <p:nvPr/>
        </p:nvSpPr>
        <p:spPr>
          <a:xfrm>
            <a:off x="5227460" y="2287416"/>
            <a:ext cx="29027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Inovação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Facilitar a experiência dos beneficiários e o relacionamento com toda a cadeia suplementar, fomentando a conveniência, conexão entre as pessoas e melhoria contínua dos processos.</a:t>
            </a:r>
            <a:endParaRPr lang="pt-BR" sz="10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pt-BR" sz="14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pt-BR" sz="1400" b="1" dirty="0">
                <a:solidFill>
                  <a:srgbClr val="00B050"/>
                </a:solidFill>
                <a:latin typeface="Trebuchet MS" panose="020B0603020202020204" pitchFamily="34" charset="0"/>
              </a:rPr>
              <a:t>Respeito aos colaboradores</a:t>
            </a:r>
          </a:p>
          <a:p>
            <a:r>
              <a:rPr lang="pt-BR" sz="1000" dirty="0">
                <a:solidFill>
                  <a:srgbClr val="00B050"/>
                </a:solidFill>
                <a:latin typeface="Trebuchet MS" panose="020B0603020202020204" pitchFamily="34" charset="0"/>
              </a:rPr>
              <a:t>Inspirar e promover o bem-estar dos nossos colaboradores, respeitando a diversidade e individualidade com foco no constante desenvolvimento humano.</a:t>
            </a:r>
          </a:p>
          <a:p>
            <a:endParaRPr lang="pt-BR" dirty="0">
              <a:solidFill>
                <a:srgbClr val="035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8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1117</Words>
  <Application>Microsoft Office PowerPoint</Application>
  <PresentationFormat>Apresentação na tela (16:9)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Vogelsanger Guimaraes</dc:creator>
  <cp:lastModifiedBy>Matheus Ortega Ricci</cp:lastModifiedBy>
  <cp:revision>6</cp:revision>
  <dcterms:created xsi:type="dcterms:W3CDTF">2019-01-08T17:28:16Z</dcterms:created>
  <dcterms:modified xsi:type="dcterms:W3CDTF">2020-01-23T18:39:25Z</dcterms:modified>
</cp:coreProperties>
</file>